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2" r:id="rId2"/>
    <p:sldId id="261" r:id="rId3"/>
    <p:sldId id="263" r:id="rId4"/>
    <p:sldId id="264" r:id="rId5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8" d="100"/>
          <a:sy n="98" d="100"/>
        </p:scale>
        <p:origin x="996" y="-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CD663-E974-450A-AE8F-680EDC4E1158}" type="datetimeFigureOut">
              <a:rPr kumimoji="1" lang="ja-JP" altLang="en-US" smtClean="0"/>
              <a:pPr/>
              <a:t>2017/9/27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9071CA-8141-4119-BCE5-BAECC457471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654310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EDE61C-5EFD-400E-A80A-DEF9B74C3203}" type="datetimeFigureOut">
              <a:rPr kumimoji="1" lang="ja-JP" altLang="en-US" smtClean="0"/>
              <a:pPr/>
              <a:t>2017/9/27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2C3DD-E46B-46CC-BCE1-98FCBC279B3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587955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94B8A48-32AB-453A-AE57-D361BB3A7ED4}" type="slidenum">
              <a:rPr lang="en-US" altLang="ja-JP" sz="1200"/>
              <a:pPr eaLnBrk="1" hangingPunct="1"/>
              <a:t>1</a:t>
            </a:fld>
            <a:endParaRPr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xmlns="" val="8313096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A94D028-6913-41CE-A369-94558FD5DBD6}" type="slidenum">
              <a:rPr lang="en-US" altLang="ja-JP" sz="1200"/>
              <a:pPr eaLnBrk="1" hangingPunct="1"/>
              <a:t>2</a:t>
            </a:fld>
            <a:endParaRPr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xmlns="" val="770043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94B8A48-32AB-453A-AE57-D361BB3A7ED4}" type="slidenum">
              <a:rPr lang="en-US" altLang="ja-JP" sz="1200"/>
              <a:pPr eaLnBrk="1" hangingPunct="1"/>
              <a:t>3</a:t>
            </a:fld>
            <a:endParaRPr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xmlns="" val="8313096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A94D028-6913-41CE-A369-94558FD5DBD6}" type="slidenum">
              <a:rPr lang="en-US" altLang="ja-JP" sz="1200"/>
              <a:pPr eaLnBrk="1" hangingPunct="1"/>
              <a:t>4</a:t>
            </a:fld>
            <a:endParaRPr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xmlns="" val="77004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2017/9/27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467089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2017/9/27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256960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2017/9/27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61516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2017/9/27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75766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2017/9/27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789596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2017/9/27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260900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2017/9/27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101265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2017/9/27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423802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2017/9/27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290934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2017/9/27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135300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pPr/>
              <a:t>2017/9/27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54335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00CBC-DBEC-48AA-88CE-7E1D99A40769}" type="datetimeFigureOut">
              <a:rPr kumimoji="1" lang="ja-JP" altLang="en-US" smtClean="0"/>
              <a:pPr/>
              <a:t>2017/9/27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96324-C8E0-407D-977B-E89CE81AE7D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786389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755229" y="1671145"/>
            <a:ext cx="9238592" cy="2669627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ja-JP" altLang="en-US" sz="48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日本呼吸器内視鏡学会</a:t>
            </a:r>
            <a:r>
              <a:rPr lang="en-US" altLang="ja-JP" sz="48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/>
            </a:r>
            <a:br>
              <a:rPr lang="en-US" altLang="ja-JP" sz="48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48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</a:t>
            </a:r>
            <a:r>
              <a:rPr lang="ja-JP" altLang="en-US" sz="4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Ｉ 開示</a:t>
            </a:r>
            <a:r>
              <a:rPr lang="en-US" altLang="ja-JP" sz="4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/>
            </a:r>
            <a:br>
              <a:rPr lang="en-US" altLang="ja-JP" sz="4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en-US" altLang="ja-JP" sz="24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/>
            </a:r>
            <a:br>
              <a:rPr lang="en-US" altLang="ja-JP" sz="24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ja-JP" altLang="en-US" sz="2400" b="1" dirty="0" smtClean="0">
                <a:solidFill>
                  <a:srgbClr val="FFFF1F"/>
                </a:solidFill>
              </a:rPr>
              <a:t>発表者名：</a:t>
            </a:r>
            <a:r>
              <a:rPr lang="ja-JP" altLang="en-US" sz="2400" b="1" dirty="0">
                <a:solidFill>
                  <a:srgbClr val="FFFF1F"/>
                </a:solidFill>
              </a:rPr>
              <a:t>　</a:t>
            </a:r>
            <a:r>
              <a:rPr lang="ja-JP" altLang="en-US" sz="2400" b="1" dirty="0" smtClean="0">
                <a:solidFill>
                  <a:srgbClr val="FFFF1F"/>
                </a:solidFill>
              </a:rPr>
              <a:t>東京一郎</a:t>
            </a:r>
            <a:r>
              <a:rPr lang="ja-JP" altLang="en-US" sz="2400" b="1" dirty="0">
                <a:solidFill>
                  <a:srgbClr val="FFFF1F"/>
                </a:solidFill>
              </a:rPr>
              <a:t>、京都次郎、大阪三郎、◎福岡</a:t>
            </a:r>
            <a:r>
              <a:rPr lang="ja-JP" altLang="en-US" sz="2400" b="1" dirty="0" smtClean="0">
                <a:solidFill>
                  <a:srgbClr val="FFFF1F"/>
                </a:solidFill>
              </a:rPr>
              <a:t>史郎</a:t>
            </a:r>
            <a:r>
              <a:rPr lang="ja-JP" altLang="en-US" sz="2400" b="1" dirty="0">
                <a:solidFill>
                  <a:srgbClr val="FFFF1F"/>
                </a:solidFill>
              </a:rPr>
              <a:t>（◎代表者）</a:t>
            </a:r>
            <a:endParaRPr lang="en-US" altLang="ja-JP" sz="2400" b="1" i="1" dirty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84202" y="4340772"/>
            <a:ext cx="9380646" cy="191452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演題発表内容に</a:t>
            </a: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関連し</a:t>
            </a:r>
            <a:r>
              <a:rPr lang="ja-JP" alt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、発表者らに開示</a:t>
            </a: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す</a:t>
            </a:r>
            <a:r>
              <a:rPr lang="ja-JP" alt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べき</a:t>
            </a:r>
            <a:endParaRPr lang="en-US" altLang="ja-JP" sz="36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ja-JP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</a:t>
            </a:r>
            <a:r>
              <a: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I </a:t>
            </a: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</a:t>
            </a:r>
            <a:r>
              <a:rPr lang="ja-JP" alt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ある企業</a:t>
            </a: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などはありません。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900" b="1" i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36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96758" y="344762"/>
            <a:ext cx="792480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800" b="1" dirty="0" smtClean="0"/>
              <a:t>年次講演会等用　（様式</a:t>
            </a:r>
            <a:r>
              <a:rPr lang="en-US" altLang="ja-JP" sz="2800" b="1" dirty="0" smtClean="0"/>
              <a:t>1-A</a:t>
            </a:r>
            <a:r>
              <a:rPr lang="ja-JP" altLang="en-US" sz="2800" b="1" dirty="0" smtClean="0"/>
              <a:t>）</a:t>
            </a:r>
            <a:r>
              <a:rPr lang="en-US" altLang="ja-JP" sz="2800" b="1" dirty="0" smtClean="0"/>
              <a:t/>
            </a:r>
            <a:br>
              <a:rPr lang="en-US" altLang="ja-JP" sz="2800" b="1" dirty="0" smtClean="0"/>
            </a:br>
            <a:r>
              <a:rPr lang="ja-JP" altLang="en-US" sz="2800" b="1" dirty="0" smtClean="0"/>
              <a:t>口頭発表時、申告すべき</a:t>
            </a:r>
            <a:r>
              <a:rPr lang="en-US" altLang="ja-JP" sz="2800" b="1" dirty="0" smtClean="0"/>
              <a:t>COI</a:t>
            </a:r>
            <a:r>
              <a:rPr lang="ja-JP" altLang="en-US" sz="2800" b="1" dirty="0" smtClean="0"/>
              <a:t>状態がない時</a:t>
            </a:r>
            <a:endParaRPr lang="ja-JP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xmlns="" val="3644890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76726" y="2770487"/>
            <a:ext cx="10513674" cy="356076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</a:t>
            </a:r>
            <a:r>
              <a:rPr lang="ja-JP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発表内容に</a:t>
            </a: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関連し</a:t>
            </a:r>
            <a:r>
              <a:rPr lang="ja-JP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、筆頭および共同発表者が</a:t>
            </a:r>
            <a:r>
              <a:rPr lang="ja-JP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開示す</a:t>
            </a: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べき</a:t>
            </a:r>
            <a:r>
              <a:rPr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関係にある企業などとして、</a:t>
            </a:r>
            <a:endParaRPr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 ①顧問：　　　　　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②株保有・利益：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③特許使用料：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④講演料：　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⑤原稿料：　　　　　　　　　　　　  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⑥受託研究・共同研究費：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⑦奨学寄付金：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⑧寄付講座所属：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⑨贈答品などの報酬：　　　　 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1502980" y="963386"/>
            <a:ext cx="9427780" cy="1674712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ja-JP" altLang="en-US" sz="36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日本呼吸器内視鏡学会</a:t>
            </a:r>
            <a:r>
              <a:rPr lang="en-US" altLang="ja-JP" sz="36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/>
            </a:r>
            <a:br>
              <a:rPr lang="en-US" altLang="ja-JP" sz="36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36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r>
              <a:rPr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/>
            </a:r>
            <a:br>
              <a:rPr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en-US" altLang="ja-JP" sz="20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/>
            </a:r>
            <a:br>
              <a:rPr lang="en-US" altLang="ja-JP" sz="20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ja-JP" altLang="en-US" sz="2000" b="1" dirty="0" smtClean="0">
                <a:solidFill>
                  <a:srgbClr val="FFFF1F"/>
                </a:solidFill>
                <a:ea typeface="ＭＳ Ｐゴシック" panose="020B0600070205080204" pitchFamily="50" charset="-128"/>
              </a:rPr>
              <a:t>発表者名：　東京</a:t>
            </a:r>
            <a:r>
              <a:rPr lang="ja-JP" altLang="en-US" sz="2000" b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一</a:t>
            </a:r>
            <a:r>
              <a:rPr lang="ja-JP" altLang="en-US" sz="2000" b="1" dirty="0" smtClean="0">
                <a:solidFill>
                  <a:srgbClr val="FFFF1F"/>
                </a:solidFill>
                <a:ea typeface="ＭＳ Ｐゴシック" panose="020B0600070205080204" pitchFamily="50" charset="-128"/>
              </a:rPr>
              <a:t>郎、京都次郎、大阪三郎、◎福岡史郎　（◎代表者）</a:t>
            </a:r>
            <a:endParaRPr lang="en-US" altLang="ja-JP" sz="2000" b="1" dirty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55428" y="0"/>
            <a:ext cx="82932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b="1" dirty="0" smtClean="0"/>
              <a:t>年次講演会等用　（様式</a:t>
            </a:r>
            <a:r>
              <a:rPr lang="en-US" altLang="ja-JP" sz="2400" b="1" dirty="0" smtClean="0"/>
              <a:t>1-A</a:t>
            </a:r>
            <a:r>
              <a:rPr lang="ja-JP" altLang="en-US" sz="2400" b="1" dirty="0" smtClean="0"/>
              <a:t>）</a:t>
            </a:r>
            <a:r>
              <a:rPr lang="en-US" altLang="ja-JP" sz="2400" b="1" dirty="0" smtClean="0"/>
              <a:t/>
            </a:r>
            <a:br>
              <a:rPr lang="en-US" altLang="ja-JP" sz="2400" b="1" dirty="0" smtClean="0"/>
            </a:br>
            <a:r>
              <a:rPr lang="ja-JP" altLang="en-US" sz="2400" b="1" dirty="0" smtClean="0"/>
              <a:t>口頭発表時、申告すべき</a:t>
            </a:r>
            <a:r>
              <a:rPr lang="en-US" altLang="ja-JP" sz="2400" b="1" dirty="0" smtClean="0"/>
              <a:t>COI</a:t>
            </a:r>
            <a:r>
              <a:rPr lang="ja-JP" altLang="en-US" sz="2400" b="1" dirty="0" smtClean="0"/>
              <a:t>状態（過去</a:t>
            </a:r>
            <a:r>
              <a:rPr lang="en-US" altLang="ja-JP" sz="2400" b="1" dirty="0" smtClean="0"/>
              <a:t>3</a:t>
            </a:r>
            <a:r>
              <a:rPr lang="ja-JP" altLang="en-US" sz="2400" b="1" dirty="0" smtClean="0"/>
              <a:t>年間）がある時</a:t>
            </a:r>
            <a:endParaRPr lang="ja-JP" altLang="en-US" sz="2400" b="1" dirty="0"/>
          </a:p>
        </p:txBody>
      </p:sp>
      <p:sp>
        <p:nvSpPr>
          <p:cNvPr id="2" name="正方形/長方形 1"/>
          <p:cNvSpPr/>
          <p:nvPr/>
        </p:nvSpPr>
        <p:spPr>
          <a:xfrm>
            <a:off x="2023242" y="6331522"/>
            <a:ext cx="8624477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ja-JP" altLang="en-US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↑ 開示すべき</a:t>
            </a:r>
            <a:r>
              <a:rPr lang="ja-JP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内容</a:t>
            </a:r>
            <a:r>
              <a:rPr lang="ja-JP" altLang="en-US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が過去</a:t>
            </a:r>
            <a:r>
              <a:rPr lang="en-US" altLang="ja-JP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年間</a:t>
            </a:r>
            <a:r>
              <a:rPr lang="ja-JP" altLang="ja-JP" b="1" dirty="0" smtClean="0">
                <a:solidFill>
                  <a:srgbClr val="FF0000"/>
                </a:solidFill>
              </a:rPr>
              <a:t>（</a:t>
            </a:r>
            <a:r>
              <a:rPr lang="en-US" altLang="ja-JP" b="1" dirty="0" smtClean="0">
                <a:solidFill>
                  <a:srgbClr val="FF0000"/>
                </a:solidFill>
              </a:rPr>
              <a:t>3</a:t>
            </a:r>
            <a:r>
              <a:rPr lang="ja-JP" altLang="ja-JP" b="1" dirty="0" smtClean="0">
                <a:solidFill>
                  <a:srgbClr val="FF0000"/>
                </a:solidFill>
              </a:rPr>
              <a:t>年前の</a:t>
            </a:r>
            <a:r>
              <a:rPr lang="en-US" altLang="ja-JP" b="1" dirty="0" smtClean="0">
                <a:solidFill>
                  <a:srgbClr val="FF0000"/>
                </a:solidFill>
              </a:rPr>
              <a:t>1</a:t>
            </a:r>
            <a:r>
              <a:rPr lang="ja-JP" altLang="ja-JP" b="1" dirty="0" smtClean="0">
                <a:solidFill>
                  <a:srgbClr val="FF0000"/>
                </a:solidFill>
              </a:rPr>
              <a:t>月</a:t>
            </a:r>
            <a:r>
              <a:rPr lang="en-US" altLang="ja-JP" b="1" dirty="0" smtClean="0">
                <a:solidFill>
                  <a:srgbClr val="FF0000"/>
                </a:solidFill>
              </a:rPr>
              <a:t>1</a:t>
            </a:r>
            <a:r>
              <a:rPr lang="ja-JP" altLang="ja-JP" b="1" dirty="0" smtClean="0">
                <a:solidFill>
                  <a:srgbClr val="FF0000"/>
                </a:solidFill>
              </a:rPr>
              <a:t>日～前年</a:t>
            </a:r>
            <a:r>
              <a:rPr lang="en-US" altLang="ja-JP" b="1" dirty="0" smtClean="0">
                <a:solidFill>
                  <a:srgbClr val="FF0000"/>
                </a:solidFill>
              </a:rPr>
              <a:t>12</a:t>
            </a:r>
            <a:r>
              <a:rPr lang="ja-JP" altLang="ja-JP" b="1" dirty="0" smtClean="0">
                <a:solidFill>
                  <a:srgbClr val="FF0000"/>
                </a:solidFill>
              </a:rPr>
              <a:t>月</a:t>
            </a:r>
            <a:r>
              <a:rPr lang="en-US" altLang="ja-JP" b="1" dirty="0" smtClean="0">
                <a:solidFill>
                  <a:srgbClr val="FF0000"/>
                </a:solidFill>
              </a:rPr>
              <a:t>31</a:t>
            </a:r>
            <a:r>
              <a:rPr lang="ja-JP" altLang="ja-JP" b="1" dirty="0" smtClean="0">
                <a:solidFill>
                  <a:srgbClr val="FF0000"/>
                </a:solidFill>
              </a:rPr>
              <a:t>日）</a:t>
            </a:r>
            <a:r>
              <a:rPr lang="ja-JP" altLang="en-US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に</a:t>
            </a:r>
            <a:r>
              <a:rPr lang="ja-JP" altLang="en-US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ある項目のみ</a:t>
            </a:r>
            <a:r>
              <a:rPr lang="ja-JP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記載</a:t>
            </a:r>
            <a:endParaRPr lang="ja-JP" altLang="en-US" dirty="0">
              <a:solidFill>
                <a:srgbClr val="FF0000"/>
              </a:solidFill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6833563" y="4047880"/>
            <a:ext cx="4796739" cy="1766637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ja-JP" altLang="en-US" sz="2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（記載例）</a:t>
            </a:r>
            <a:r>
              <a:rPr lang="ja-JP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　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　</a:t>
            </a:r>
            <a:endParaRPr lang="en-US" altLang="ja-JP" sz="2400" b="1" dirty="0" smtClean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4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発表者全員、過去</a:t>
            </a:r>
            <a:r>
              <a:rPr lang="en-US" altLang="ja-JP" sz="24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sz="24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年間を一括して</a:t>
            </a:r>
            <a:endParaRPr lang="en-US" altLang="ja-JP" sz="2400" b="1" dirty="0" smtClean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en-US" altLang="ja-JP" sz="1050" b="1" dirty="0" smtClean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4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講演料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：　平安製薬、縄文製薬　　　　　　　　　　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4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原稿料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：　平安製薬　　　　　　　　　　　  　　　　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4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奨学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寄付金：　鎌倉製薬、室町製薬　</a:t>
            </a:r>
            <a:endParaRPr lang="ja-JP" altLang="en-US" sz="2400" dirty="0">
              <a:solidFill>
                <a:srgbClr val="FF0000"/>
              </a:solidFill>
            </a:endParaRPr>
          </a:p>
        </p:txBody>
      </p:sp>
      <p:cxnSp>
        <p:nvCxnSpPr>
          <p:cNvPr id="6" name="直線矢印コネクタ 5"/>
          <p:cNvCxnSpPr/>
          <p:nvPr/>
        </p:nvCxnSpPr>
        <p:spPr>
          <a:xfrm flipV="1">
            <a:off x="5963402" y="5803673"/>
            <a:ext cx="820126" cy="527576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7291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755229" y="1671145"/>
            <a:ext cx="9238592" cy="2669627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ja-JP" altLang="en-US" sz="48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日本呼吸器内視鏡学会</a:t>
            </a:r>
            <a:r>
              <a:rPr lang="en-US" altLang="ja-JP" sz="48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/>
            </a:r>
            <a:br>
              <a:rPr lang="en-US" altLang="ja-JP" sz="4800" b="1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48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</a:t>
            </a:r>
            <a:r>
              <a:rPr lang="ja-JP" altLang="en-US" sz="4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Ｉ 開示</a:t>
            </a:r>
            <a:r>
              <a:rPr lang="en-US" altLang="ja-JP" sz="4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/>
            </a:r>
            <a:br>
              <a:rPr lang="en-US" altLang="ja-JP" sz="4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en-US" altLang="ja-JP" sz="24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/>
            </a:r>
            <a:br>
              <a:rPr lang="en-US" altLang="ja-JP" sz="24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ja-JP" altLang="en-US" sz="2400" b="1" dirty="0" smtClean="0">
                <a:solidFill>
                  <a:srgbClr val="FFFF1F"/>
                </a:solidFill>
              </a:rPr>
              <a:t>発表者名：</a:t>
            </a:r>
            <a:r>
              <a:rPr lang="ja-JP" altLang="en-US" sz="2400" b="1" dirty="0">
                <a:solidFill>
                  <a:srgbClr val="FFFF1F"/>
                </a:solidFill>
              </a:rPr>
              <a:t>　</a:t>
            </a:r>
            <a:r>
              <a:rPr lang="ja-JP" altLang="en-US" sz="2400" b="1" dirty="0" smtClean="0">
                <a:solidFill>
                  <a:srgbClr val="FFFF1F"/>
                </a:solidFill>
              </a:rPr>
              <a:t>東京一郎</a:t>
            </a:r>
            <a:r>
              <a:rPr lang="ja-JP" altLang="en-US" sz="2400" b="1" dirty="0">
                <a:solidFill>
                  <a:srgbClr val="FFFF1F"/>
                </a:solidFill>
              </a:rPr>
              <a:t>、京都次郎、大阪三郎、◎福岡</a:t>
            </a:r>
            <a:r>
              <a:rPr lang="ja-JP" altLang="en-US" sz="2400" b="1" dirty="0" smtClean="0">
                <a:solidFill>
                  <a:srgbClr val="FFFF1F"/>
                </a:solidFill>
              </a:rPr>
              <a:t>史郎</a:t>
            </a:r>
            <a:r>
              <a:rPr lang="ja-JP" altLang="en-US" sz="2400" b="1" dirty="0">
                <a:solidFill>
                  <a:srgbClr val="FFFF1F"/>
                </a:solidFill>
              </a:rPr>
              <a:t>（◎代表者）</a:t>
            </a:r>
            <a:endParaRPr lang="en-US" altLang="ja-JP" sz="2400" b="1" i="1" dirty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84202" y="4340772"/>
            <a:ext cx="9380646" cy="191452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演題発表内容に</a:t>
            </a: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関連し</a:t>
            </a:r>
            <a:r>
              <a:rPr lang="ja-JP" alt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、発表者らに開示</a:t>
            </a: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す</a:t>
            </a:r>
            <a:r>
              <a:rPr lang="ja-JP" alt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べき</a:t>
            </a:r>
            <a:endParaRPr lang="en-US" altLang="ja-JP" sz="36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ja-JP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</a:t>
            </a:r>
            <a:r>
              <a: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I </a:t>
            </a: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</a:t>
            </a:r>
            <a:r>
              <a:rPr lang="ja-JP" alt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ある企業</a:t>
            </a: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などはありません。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900" b="1" i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36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96758" y="344762"/>
            <a:ext cx="792480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800" b="1" dirty="0" smtClean="0"/>
              <a:t>年次講演会等用　（様式</a:t>
            </a:r>
            <a:r>
              <a:rPr lang="en-US" altLang="ja-JP" sz="2800" b="1" dirty="0" smtClean="0"/>
              <a:t>1-B</a:t>
            </a:r>
            <a:r>
              <a:rPr lang="ja-JP" altLang="en-US" sz="2800" b="1" dirty="0" smtClean="0"/>
              <a:t>）</a:t>
            </a:r>
            <a:r>
              <a:rPr lang="en-US" altLang="ja-JP" sz="2800" b="1" dirty="0" smtClean="0"/>
              <a:t/>
            </a:r>
            <a:br>
              <a:rPr lang="en-US" altLang="ja-JP" sz="2800" b="1" dirty="0" smtClean="0"/>
            </a:br>
            <a:r>
              <a:rPr lang="ja-JP" altLang="en-US" sz="2800" b="1" dirty="0" smtClean="0"/>
              <a:t>ポスター発表時、申告すべき</a:t>
            </a:r>
            <a:r>
              <a:rPr lang="en-US" altLang="ja-JP" sz="2800" b="1" dirty="0" smtClean="0"/>
              <a:t>COI</a:t>
            </a:r>
            <a:r>
              <a:rPr lang="ja-JP" altLang="en-US" sz="2800" b="1" dirty="0" smtClean="0"/>
              <a:t>状態がない時</a:t>
            </a:r>
            <a:endParaRPr lang="ja-JP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xmlns="" val="3904369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76726" y="2770487"/>
            <a:ext cx="10513674" cy="356076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</a:t>
            </a:r>
            <a:r>
              <a:rPr lang="ja-JP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発表内容に</a:t>
            </a: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関連し</a:t>
            </a:r>
            <a:r>
              <a:rPr lang="ja-JP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、筆頭および共同発表者が</a:t>
            </a:r>
            <a:r>
              <a:rPr lang="ja-JP" alt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開示す</a:t>
            </a: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べき</a:t>
            </a:r>
            <a:r>
              <a:rPr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関係にある企業などとして、</a:t>
            </a:r>
            <a:endParaRPr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 ①顧問：　　　　　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②株保有・利益：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③特許使用料：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④講演料：　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⑤原稿料：　　　　　　　　　　　　  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⑥受託研究・共同研究費：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⑦奨学寄付金：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⑧寄付講座所属：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⑨贈答品などの報酬：　　　　 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1502980" y="963386"/>
            <a:ext cx="9427780" cy="1674712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ja-JP" altLang="en-US" sz="36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日本呼吸器内視鏡学会</a:t>
            </a:r>
            <a:r>
              <a:rPr lang="en-US" altLang="ja-JP" sz="36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/>
            </a:r>
            <a:br>
              <a:rPr lang="en-US" altLang="ja-JP" sz="36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3600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r>
              <a:rPr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/>
            </a:r>
            <a:br>
              <a:rPr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en-US" altLang="ja-JP" sz="20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/>
            </a:r>
            <a:br>
              <a:rPr lang="en-US" altLang="ja-JP" sz="20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ja-JP" altLang="en-US" sz="2000" b="1" dirty="0" smtClean="0">
                <a:solidFill>
                  <a:srgbClr val="FFFF1F"/>
                </a:solidFill>
                <a:ea typeface="ＭＳ Ｐゴシック" panose="020B0600070205080204" pitchFamily="50" charset="-128"/>
              </a:rPr>
              <a:t>発表者名：　東京</a:t>
            </a:r>
            <a:r>
              <a:rPr lang="ja-JP" altLang="en-US" sz="2000" b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一</a:t>
            </a:r>
            <a:r>
              <a:rPr lang="ja-JP" altLang="en-US" sz="2000" b="1" dirty="0" smtClean="0">
                <a:solidFill>
                  <a:srgbClr val="FFFF1F"/>
                </a:solidFill>
                <a:ea typeface="ＭＳ Ｐゴシック" panose="020B0600070205080204" pitchFamily="50" charset="-128"/>
              </a:rPr>
              <a:t>郎、京都次郎、大阪三郎、◎福岡史郎　（◎代表者）</a:t>
            </a:r>
            <a:endParaRPr lang="en-US" altLang="ja-JP" sz="2000" b="1" dirty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55428" y="0"/>
            <a:ext cx="82932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b="1" dirty="0" smtClean="0"/>
              <a:t>年次講演会等用　（様式</a:t>
            </a:r>
            <a:r>
              <a:rPr lang="en-US" altLang="ja-JP" sz="2400" b="1" dirty="0" smtClean="0"/>
              <a:t>1-B</a:t>
            </a:r>
            <a:r>
              <a:rPr lang="ja-JP" altLang="en-US" sz="2400" b="1" dirty="0" smtClean="0"/>
              <a:t>）</a:t>
            </a:r>
            <a:r>
              <a:rPr lang="en-US" altLang="ja-JP" sz="2400" b="1" dirty="0" smtClean="0"/>
              <a:t/>
            </a:r>
            <a:br>
              <a:rPr lang="en-US" altLang="ja-JP" sz="2400" b="1" dirty="0" smtClean="0"/>
            </a:br>
            <a:r>
              <a:rPr lang="ja-JP" altLang="en-US" sz="2400" b="1" dirty="0"/>
              <a:t>ポスター</a:t>
            </a:r>
            <a:r>
              <a:rPr lang="ja-JP" altLang="en-US" sz="2400" b="1" dirty="0" smtClean="0"/>
              <a:t>発表時、申告すべき</a:t>
            </a:r>
            <a:r>
              <a:rPr lang="en-US" altLang="ja-JP" sz="2400" b="1" dirty="0" smtClean="0"/>
              <a:t>COI</a:t>
            </a:r>
            <a:r>
              <a:rPr lang="ja-JP" altLang="en-US" sz="2400" b="1" dirty="0" smtClean="0"/>
              <a:t>状態（過去</a:t>
            </a:r>
            <a:r>
              <a:rPr lang="en-US" altLang="ja-JP" sz="2400" b="1" dirty="0" smtClean="0"/>
              <a:t>3</a:t>
            </a:r>
            <a:r>
              <a:rPr lang="ja-JP" altLang="en-US" sz="2400" b="1" dirty="0" smtClean="0"/>
              <a:t>年間）がある時</a:t>
            </a:r>
            <a:endParaRPr lang="ja-JP" altLang="en-US" sz="2400" b="1" dirty="0"/>
          </a:p>
        </p:txBody>
      </p:sp>
      <p:sp>
        <p:nvSpPr>
          <p:cNvPr id="2" name="正方形/長方形 1"/>
          <p:cNvSpPr/>
          <p:nvPr/>
        </p:nvSpPr>
        <p:spPr>
          <a:xfrm>
            <a:off x="2023242" y="6331522"/>
            <a:ext cx="8624477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ja-JP" altLang="en-US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↑ 開示すべき</a:t>
            </a:r>
            <a:r>
              <a:rPr lang="ja-JP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内容</a:t>
            </a:r>
            <a:r>
              <a:rPr lang="ja-JP" altLang="en-US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が過去</a:t>
            </a:r>
            <a:r>
              <a:rPr lang="en-US" altLang="ja-JP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年間</a:t>
            </a:r>
            <a:r>
              <a:rPr lang="ja-JP" altLang="ja-JP" b="1" dirty="0" smtClean="0">
                <a:solidFill>
                  <a:srgbClr val="FF0000"/>
                </a:solidFill>
              </a:rPr>
              <a:t>（</a:t>
            </a:r>
            <a:r>
              <a:rPr lang="en-US" altLang="ja-JP" b="1" dirty="0" smtClean="0">
                <a:solidFill>
                  <a:srgbClr val="FF0000"/>
                </a:solidFill>
              </a:rPr>
              <a:t>3</a:t>
            </a:r>
            <a:r>
              <a:rPr lang="ja-JP" altLang="ja-JP" b="1" dirty="0" smtClean="0">
                <a:solidFill>
                  <a:srgbClr val="FF0000"/>
                </a:solidFill>
              </a:rPr>
              <a:t>年前の</a:t>
            </a:r>
            <a:r>
              <a:rPr lang="en-US" altLang="ja-JP" b="1" dirty="0" smtClean="0">
                <a:solidFill>
                  <a:srgbClr val="FF0000"/>
                </a:solidFill>
              </a:rPr>
              <a:t>1</a:t>
            </a:r>
            <a:r>
              <a:rPr lang="ja-JP" altLang="ja-JP" b="1" dirty="0" smtClean="0">
                <a:solidFill>
                  <a:srgbClr val="FF0000"/>
                </a:solidFill>
              </a:rPr>
              <a:t>月</a:t>
            </a:r>
            <a:r>
              <a:rPr lang="en-US" altLang="ja-JP" b="1" dirty="0" smtClean="0">
                <a:solidFill>
                  <a:srgbClr val="FF0000"/>
                </a:solidFill>
              </a:rPr>
              <a:t>1</a:t>
            </a:r>
            <a:r>
              <a:rPr lang="ja-JP" altLang="ja-JP" b="1" dirty="0" smtClean="0">
                <a:solidFill>
                  <a:srgbClr val="FF0000"/>
                </a:solidFill>
              </a:rPr>
              <a:t>日～前年</a:t>
            </a:r>
            <a:r>
              <a:rPr lang="en-US" altLang="ja-JP" b="1" dirty="0" smtClean="0">
                <a:solidFill>
                  <a:srgbClr val="FF0000"/>
                </a:solidFill>
              </a:rPr>
              <a:t>12</a:t>
            </a:r>
            <a:r>
              <a:rPr lang="ja-JP" altLang="ja-JP" b="1" dirty="0" smtClean="0">
                <a:solidFill>
                  <a:srgbClr val="FF0000"/>
                </a:solidFill>
              </a:rPr>
              <a:t>月</a:t>
            </a:r>
            <a:r>
              <a:rPr lang="en-US" altLang="ja-JP" b="1" dirty="0" smtClean="0">
                <a:solidFill>
                  <a:srgbClr val="FF0000"/>
                </a:solidFill>
              </a:rPr>
              <a:t>31</a:t>
            </a:r>
            <a:r>
              <a:rPr lang="ja-JP" altLang="ja-JP" b="1" dirty="0" smtClean="0">
                <a:solidFill>
                  <a:srgbClr val="FF0000"/>
                </a:solidFill>
              </a:rPr>
              <a:t>日）</a:t>
            </a:r>
            <a:r>
              <a:rPr lang="ja-JP" altLang="en-US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に</a:t>
            </a:r>
            <a:r>
              <a:rPr lang="ja-JP" altLang="en-US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ある項目のみ</a:t>
            </a:r>
            <a:r>
              <a:rPr lang="ja-JP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記載</a:t>
            </a:r>
            <a:endParaRPr lang="ja-JP" altLang="en-US" dirty="0">
              <a:solidFill>
                <a:srgbClr val="FF0000"/>
              </a:solidFill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6833563" y="4047880"/>
            <a:ext cx="4796739" cy="1766637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ja-JP" altLang="en-US" sz="2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（記載例）</a:t>
            </a:r>
            <a:r>
              <a:rPr lang="ja-JP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　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　</a:t>
            </a:r>
            <a:endParaRPr lang="en-US" altLang="ja-JP" sz="2400" b="1" dirty="0" smtClean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4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発表者全員、過去</a:t>
            </a:r>
            <a:r>
              <a:rPr lang="en-US" altLang="ja-JP" sz="24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sz="24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年間を一括して</a:t>
            </a:r>
            <a:endParaRPr lang="en-US" altLang="ja-JP" sz="2400" b="1" dirty="0" smtClean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en-US" altLang="ja-JP" sz="1050" b="1" dirty="0" smtClean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4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講演料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：　平安製薬、縄文製薬　　　　　　　　　　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4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原稿料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：　平安製薬　　　　　　　　　　　  　　　　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4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奨学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寄付金：　鎌倉製薬、室町製薬　</a:t>
            </a:r>
            <a:endParaRPr lang="ja-JP" altLang="en-US" sz="2400" dirty="0">
              <a:solidFill>
                <a:srgbClr val="FF0000"/>
              </a:solidFill>
            </a:endParaRPr>
          </a:p>
        </p:txBody>
      </p:sp>
      <p:cxnSp>
        <p:nvCxnSpPr>
          <p:cNvPr id="6" name="直線矢印コネクタ 5"/>
          <p:cNvCxnSpPr/>
          <p:nvPr/>
        </p:nvCxnSpPr>
        <p:spPr>
          <a:xfrm flipV="1">
            <a:off x="5963402" y="5803673"/>
            <a:ext cx="820126" cy="527576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0671679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196</Words>
  <Application>Microsoft Office PowerPoint</Application>
  <PresentationFormat>ユーザー設定</PresentationFormat>
  <Paragraphs>52</Paragraphs>
  <Slides>4</Slides>
  <Notes>4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5" baseType="lpstr">
      <vt:lpstr>Office テーマ</vt:lpstr>
      <vt:lpstr>日本呼吸器内視鏡学会 ＣＯ Ｉ 開示 　 発表者名：　東京一郎、京都次郎、大阪三郎、◎福岡史郎（◎代表者）</vt:lpstr>
      <vt:lpstr>日本呼吸器内視鏡学会 ＣＯ Ｉ 開示 　 発表者名：　東京一郎、京都次郎、大阪三郎、◎福岡史郎　（◎代表者）</vt:lpstr>
      <vt:lpstr>日本呼吸器内視鏡学会 ＣＯ Ｉ 開示 　 発表者名：　東京一郎、京都次郎、大阪三郎、◎福岡史郎（◎代表者）</vt:lpstr>
      <vt:lpstr>日本呼吸器内視鏡学会 ＣＯ Ｉ 開示 　 発表者名：　東京一郎、京都次郎、大阪三郎、◎福岡史郎　（◎代表者）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平成27年4月より改訂</dc:title>
  <dc:creator>saburo sone</dc:creator>
  <cp:lastModifiedBy>user</cp:lastModifiedBy>
  <cp:revision>29</cp:revision>
  <cp:lastPrinted>2016-02-29T06:43:51Z</cp:lastPrinted>
  <dcterms:created xsi:type="dcterms:W3CDTF">2015-03-14T19:59:31Z</dcterms:created>
  <dcterms:modified xsi:type="dcterms:W3CDTF">2017-09-27T04:57:29Z</dcterms:modified>
</cp:coreProperties>
</file>