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8" d="100"/>
          <a:sy n="98" d="100"/>
        </p:scale>
        <p:origin x="96" y="1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6B2F38-4456-4163-8768-4C21E846FCB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EA3CB4-9504-4EC1-BCF0-42C717E53ED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929D5C-D358-433C-99DE-7B5246B4BED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0D060B-923D-4FF2-A3C1-425BD260F33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F98F9E-CFA3-401F-936A-5219F5E4E52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607850-C1D1-457E-A23B-663989E11D6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BC1B5D-7F8D-4E08-A466-C9EFDEA3A3E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A91984-2206-4206-B069-67E55F99424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C3A631-898A-4A90-AB10-5EACC91BF09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8ACC00-C51E-46F0-8AC7-6479D6AA796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6F3F54-D2C6-412B-B57F-767C997AD36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CDB2E8C8-8828-4A25-A8E9-6DABAC95E96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ext Box 6"/>
          <p:cNvSpPr txBox="1">
            <a:spLocks noChangeArrowheads="1"/>
          </p:cNvSpPr>
          <p:nvPr/>
        </p:nvSpPr>
        <p:spPr bwMode="auto">
          <a:xfrm>
            <a:off x="2423542" y="1898975"/>
            <a:ext cx="4095750" cy="3381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ja-JP" altLang="en-US" sz="4400"/>
              <a:t>利益相反の開示</a:t>
            </a:r>
          </a:p>
          <a:p>
            <a:pPr algn="ctr"/>
            <a:endParaRPr lang="ja-JP" altLang="en-US" sz="4400"/>
          </a:p>
          <a:p>
            <a:pPr algn="ctr"/>
            <a:r>
              <a:rPr lang="ja-JP" altLang="en-US" sz="3200"/>
              <a:t>筆頭演者の利益相反</a:t>
            </a:r>
          </a:p>
          <a:p>
            <a:pPr algn="ctr"/>
            <a:r>
              <a:rPr lang="ja-JP" altLang="en-US" sz="3200"/>
              <a:t>講演料</a:t>
            </a:r>
            <a:r>
              <a:rPr lang="ja-JP" altLang="en-US" sz="3200">
                <a:sym typeface="Wingdings" pitchFamily="2" charset="2"/>
              </a:rPr>
              <a:t>：（</a:t>
            </a:r>
            <a:r>
              <a:rPr lang="ja-JP" altLang="en-US" sz="3200"/>
              <a:t>株）○○○○</a:t>
            </a:r>
          </a:p>
          <a:p>
            <a:pPr algn="ctr"/>
            <a:r>
              <a:rPr lang="ja-JP" altLang="en-US" sz="3200"/>
              <a:t>原稿料：</a:t>
            </a:r>
            <a:r>
              <a:rPr lang="ja-JP" altLang="en-US" sz="3200">
                <a:sym typeface="Wingdings" pitchFamily="2" charset="2"/>
              </a:rPr>
              <a:t>（</a:t>
            </a:r>
            <a:r>
              <a:rPr lang="ja-JP" altLang="en-US" sz="3200"/>
              <a:t>株）○○○○</a:t>
            </a:r>
          </a:p>
          <a:p>
            <a:pPr algn="ctr"/>
            <a:r>
              <a:rPr lang="ja-JP" altLang="en-US" sz="3200"/>
              <a:t>研究費：</a:t>
            </a:r>
            <a:r>
              <a:rPr lang="ja-JP" altLang="en-US" sz="3200">
                <a:sym typeface="Wingdings" pitchFamily="2" charset="2"/>
              </a:rPr>
              <a:t>（</a:t>
            </a:r>
            <a:r>
              <a:rPr lang="ja-JP" altLang="en-US" sz="3200"/>
              <a:t>株）○○○○</a:t>
            </a:r>
          </a:p>
        </p:txBody>
      </p:sp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495704"/>
              </p:ext>
            </p:extLst>
          </p:nvPr>
        </p:nvGraphicFramePr>
        <p:xfrm>
          <a:off x="1547664" y="1844824"/>
          <a:ext cx="6120655" cy="395987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57764"/>
                <a:gridCol w="2594139"/>
                <a:gridCol w="982448"/>
                <a:gridCol w="1586304"/>
              </a:tblGrid>
              <a:tr h="53572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50" dirty="0">
                          <a:effectLst/>
                        </a:rPr>
                        <a:t> </a:t>
                      </a:r>
                      <a:endParaRPr lang="ja-JP" sz="105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150">
                          <a:effectLst/>
                        </a:rPr>
                        <a:t>金額</a:t>
                      </a:r>
                      <a:endParaRPr lang="ja-JP" sz="1050">
                        <a:solidFill>
                          <a:srgbClr val="000000"/>
                        </a:solidFill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150" dirty="0">
                          <a:effectLst/>
                        </a:rPr>
                        <a:t>該当の状況</a:t>
                      </a:r>
                      <a:endParaRPr lang="ja-JP" sz="105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150" dirty="0" smtClean="0">
                          <a:effectLst/>
                        </a:rPr>
                        <a:t>企業名</a:t>
                      </a:r>
                      <a:r>
                        <a:rPr lang="ja-JP" sz="1150" dirty="0">
                          <a:effectLst/>
                        </a:rPr>
                        <a:t>等</a:t>
                      </a:r>
                      <a:endParaRPr lang="ja-JP" sz="105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 anchor="ctr"/>
                </a:tc>
              </a:tr>
              <a:tr h="48916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150">
                          <a:effectLst/>
                        </a:rPr>
                        <a:t>役員・</a:t>
                      </a:r>
                      <a:r>
                        <a:rPr lang="ja-JP" sz="1150" smtClean="0">
                          <a:effectLst/>
                        </a:rPr>
                        <a:t>顧問</a:t>
                      </a:r>
                      <a:endParaRPr lang="ja-JP" sz="1050">
                        <a:solidFill>
                          <a:srgbClr val="000000"/>
                        </a:solidFill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50">
                          <a:effectLst/>
                        </a:rPr>
                        <a:t>100</a:t>
                      </a:r>
                      <a:r>
                        <a:rPr lang="ja-JP" sz="1150">
                          <a:effectLst/>
                        </a:rPr>
                        <a:t>万円以上</a:t>
                      </a:r>
                      <a:endParaRPr lang="ja-JP" sz="1050">
                        <a:solidFill>
                          <a:srgbClr val="000000"/>
                        </a:solidFill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150" dirty="0">
                          <a:effectLst/>
                        </a:rPr>
                        <a:t>有 ・ 無</a:t>
                      </a:r>
                      <a:endParaRPr lang="ja-JP" sz="105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50" dirty="0">
                          <a:effectLst/>
                        </a:rPr>
                        <a:t> </a:t>
                      </a:r>
                      <a:endParaRPr lang="ja-JP" sz="105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 anchor="ctr"/>
                </a:tc>
              </a:tr>
              <a:tr h="48916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150" dirty="0" smtClean="0">
                          <a:effectLst/>
                        </a:rPr>
                        <a:t>株</a:t>
                      </a:r>
                      <a:r>
                        <a:rPr lang="ja-JP" altLang="en-US" sz="1150" dirty="0" smtClean="0">
                          <a:effectLst/>
                        </a:rPr>
                        <a:t>式</a:t>
                      </a:r>
                      <a:endParaRPr lang="ja-JP" sz="105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150" dirty="0">
                          <a:effectLst/>
                        </a:rPr>
                        <a:t>利益</a:t>
                      </a:r>
                      <a:r>
                        <a:rPr lang="en-US" sz="1150" dirty="0">
                          <a:effectLst/>
                        </a:rPr>
                        <a:t>100</a:t>
                      </a:r>
                      <a:r>
                        <a:rPr lang="ja-JP" sz="1150" dirty="0">
                          <a:effectLst/>
                        </a:rPr>
                        <a:t>万円以上</a:t>
                      </a:r>
                      <a:r>
                        <a:rPr lang="en-US" sz="1150" dirty="0">
                          <a:effectLst/>
                        </a:rPr>
                        <a:t>/</a:t>
                      </a:r>
                      <a:r>
                        <a:rPr lang="ja-JP" sz="1150" dirty="0">
                          <a:effectLst/>
                        </a:rPr>
                        <a:t>全株式の</a:t>
                      </a:r>
                      <a:r>
                        <a:rPr lang="en-US" sz="1150" dirty="0">
                          <a:effectLst/>
                        </a:rPr>
                        <a:t>5%</a:t>
                      </a:r>
                      <a:r>
                        <a:rPr lang="ja-JP" sz="1150" dirty="0">
                          <a:effectLst/>
                        </a:rPr>
                        <a:t>以上</a:t>
                      </a:r>
                      <a:endParaRPr lang="ja-JP" sz="105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150" dirty="0">
                          <a:effectLst/>
                        </a:rPr>
                        <a:t>有 ・ 無</a:t>
                      </a:r>
                      <a:endParaRPr lang="ja-JP" sz="105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50" dirty="0">
                          <a:effectLst/>
                        </a:rPr>
                        <a:t> </a:t>
                      </a:r>
                      <a:endParaRPr lang="ja-JP" sz="105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 anchor="ctr"/>
                </a:tc>
              </a:tr>
              <a:tr h="48916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150">
                          <a:effectLst/>
                        </a:rPr>
                        <a:t>特許使用料</a:t>
                      </a:r>
                      <a:endParaRPr lang="ja-JP" sz="1050">
                        <a:solidFill>
                          <a:srgbClr val="000000"/>
                        </a:solidFill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50">
                          <a:effectLst/>
                        </a:rPr>
                        <a:t>100</a:t>
                      </a:r>
                      <a:r>
                        <a:rPr lang="ja-JP" sz="1150">
                          <a:effectLst/>
                        </a:rPr>
                        <a:t>万円以上</a:t>
                      </a:r>
                      <a:endParaRPr lang="ja-JP" sz="1050">
                        <a:solidFill>
                          <a:srgbClr val="000000"/>
                        </a:solidFill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150" dirty="0">
                          <a:effectLst/>
                        </a:rPr>
                        <a:t>有 ・ 無</a:t>
                      </a:r>
                      <a:endParaRPr lang="ja-JP" sz="105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50">
                          <a:effectLst/>
                        </a:rPr>
                        <a:t> </a:t>
                      </a:r>
                      <a:endParaRPr lang="ja-JP" sz="1050">
                        <a:solidFill>
                          <a:srgbClr val="000000"/>
                        </a:solidFill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 anchor="ctr"/>
                </a:tc>
              </a:tr>
              <a:tr h="48916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150">
                          <a:effectLst/>
                        </a:rPr>
                        <a:t>講演料など</a:t>
                      </a:r>
                      <a:endParaRPr lang="ja-JP" sz="1050">
                        <a:solidFill>
                          <a:srgbClr val="000000"/>
                        </a:solidFill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50" dirty="0">
                          <a:effectLst/>
                        </a:rPr>
                        <a:t>50</a:t>
                      </a:r>
                      <a:r>
                        <a:rPr lang="ja-JP" sz="1150" dirty="0">
                          <a:effectLst/>
                        </a:rPr>
                        <a:t>万円以上</a:t>
                      </a:r>
                      <a:endParaRPr lang="ja-JP" sz="105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150" dirty="0">
                          <a:effectLst/>
                        </a:rPr>
                        <a:t>有 ・ 無</a:t>
                      </a:r>
                      <a:endParaRPr lang="ja-JP" sz="105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100" dirty="0" smtClean="0">
                          <a:effectLst/>
                        </a:rPr>
                        <a:t>株式会社</a:t>
                      </a:r>
                      <a:r>
                        <a:rPr lang="en-US" altLang="ja-JP" sz="1100" dirty="0" smtClean="0">
                          <a:effectLst/>
                        </a:rPr>
                        <a:t>A</a:t>
                      </a:r>
                      <a:r>
                        <a:rPr lang="ja-JP" altLang="en-US" sz="1100" dirty="0" smtClean="0">
                          <a:effectLst/>
                        </a:rPr>
                        <a:t>薬品</a:t>
                      </a:r>
                      <a:r>
                        <a:rPr lang="en-US" sz="1150" dirty="0">
                          <a:effectLst/>
                        </a:rPr>
                        <a:t> </a:t>
                      </a:r>
                      <a:endParaRPr lang="ja-JP" sz="105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 anchor="ctr"/>
                </a:tc>
              </a:tr>
              <a:tr h="48916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150">
                          <a:effectLst/>
                        </a:rPr>
                        <a:t>原稿料など</a:t>
                      </a:r>
                      <a:endParaRPr lang="ja-JP" sz="1050">
                        <a:solidFill>
                          <a:srgbClr val="000000"/>
                        </a:solidFill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50">
                          <a:effectLst/>
                        </a:rPr>
                        <a:t>50</a:t>
                      </a:r>
                      <a:r>
                        <a:rPr lang="ja-JP" sz="1150">
                          <a:effectLst/>
                        </a:rPr>
                        <a:t>万円以上</a:t>
                      </a:r>
                      <a:endParaRPr lang="ja-JP" sz="1050">
                        <a:solidFill>
                          <a:srgbClr val="000000"/>
                        </a:solidFill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150" dirty="0">
                          <a:effectLst/>
                        </a:rPr>
                        <a:t>有 ・ 無</a:t>
                      </a:r>
                      <a:endParaRPr lang="ja-JP" sz="105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r>
                        <a:rPr lang="ja-JP" altLang="en-US" sz="1100" dirty="0" smtClean="0">
                          <a:effectLst/>
                        </a:rPr>
                        <a:t>株式会社</a:t>
                      </a:r>
                      <a:r>
                        <a:rPr lang="en-US" altLang="ja-JP" sz="1100" dirty="0" smtClean="0">
                          <a:effectLst/>
                        </a:rPr>
                        <a:t>B</a:t>
                      </a:r>
                      <a:r>
                        <a:rPr lang="ja-JP" altLang="en-US" sz="1100" dirty="0" smtClean="0">
                          <a:effectLst/>
                        </a:rPr>
                        <a:t>薬品</a:t>
                      </a:r>
                      <a:endParaRPr lang="ja-JP" sz="11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 anchor="ctr"/>
                </a:tc>
              </a:tr>
              <a:tr h="48916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150">
                          <a:effectLst/>
                        </a:rPr>
                        <a:t>研究費</a:t>
                      </a:r>
                      <a:endParaRPr lang="ja-JP" sz="1050">
                        <a:solidFill>
                          <a:srgbClr val="000000"/>
                        </a:solidFill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50">
                          <a:effectLst/>
                        </a:rPr>
                        <a:t>200</a:t>
                      </a:r>
                      <a:r>
                        <a:rPr lang="ja-JP" sz="1150">
                          <a:effectLst/>
                        </a:rPr>
                        <a:t>万円以上</a:t>
                      </a:r>
                      <a:endParaRPr lang="ja-JP" sz="1050">
                        <a:solidFill>
                          <a:srgbClr val="000000"/>
                        </a:solidFill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150" dirty="0">
                          <a:effectLst/>
                        </a:rPr>
                        <a:t>有 ・ 無</a:t>
                      </a:r>
                      <a:endParaRPr lang="ja-JP" sz="105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50" dirty="0">
                          <a:effectLst/>
                        </a:rPr>
                        <a:t> </a:t>
                      </a:r>
                      <a:r>
                        <a:rPr lang="ja-JP" altLang="en-US" sz="1100" dirty="0" smtClean="0">
                          <a:effectLst/>
                        </a:rPr>
                        <a:t>株式会社</a:t>
                      </a:r>
                      <a:r>
                        <a:rPr lang="en-US" altLang="ja-JP" sz="1100" dirty="0" smtClean="0">
                          <a:effectLst/>
                        </a:rPr>
                        <a:t>A</a:t>
                      </a:r>
                      <a:r>
                        <a:rPr lang="ja-JP" altLang="en-US" sz="1100" dirty="0" smtClean="0">
                          <a:effectLst/>
                        </a:rPr>
                        <a:t>薬品</a:t>
                      </a:r>
                      <a:endParaRPr lang="ja-JP" sz="11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 anchor="ctr"/>
                </a:tc>
              </a:tr>
              <a:tr h="48916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150">
                          <a:effectLst/>
                        </a:rPr>
                        <a:t>その他報酬</a:t>
                      </a:r>
                      <a:endParaRPr lang="ja-JP" sz="1050">
                        <a:solidFill>
                          <a:srgbClr val="000000"/>
                        </a:solidFill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50">
                          <a:effectLst/>
                        </a:rPr>
                        <a:t>5</a:t>
                      </a:r>
                      <a:r>
                        <a:rPr lang="ja-JP" sz="1150">
                          <a:effectLst/>
                        </a:rPr>
                        <a:t>万円以上</a:t>
                      </a:r>
                      <a:endParaRPr lang="ja-JP" sz="1050">
                        <a:solidFill>
                          <a:srgbClr val="000000"/>
                        </a:solidFill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150" dirty="0">
                          <a:effectLst/>
                        </a:rPr>
                        <a:t>有 ・ 無</a:t>
                      </a:r>
                      <a:endParaRPr lang="ja-JP" sz="105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50" dirty="0">
                          <a:effectLst/>
                        </a:rPr>
                        <a:t> </a:t>
                      </a:r>
                      <a:endParaRPr lang="ja-JP" sz="105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3" name="円/楕円 2"/>
          <p:cNvSpPr/>
          <p:nvPr/>
        </p:nvSpPr>
        <p:spPr>
          <a:xfrm>
            <a:off x="5580807" y="2492898"/>
            <a:ext cx="287337" cy="2667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9" name="円/楕円 8"/>
          <p:cNvSpPr/>
          <p:nvPr/>
        </p:nvSpPr>
        <p:spPr>
          <a:xfrm>
            <a:off x="5580807" y="2996954"/>
            <a:ext cx="287337" cy="265113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0" name="円/楕円 9"/>
          <p:cNvSpPr/>
          <p:nvPr/>
        </p:nvSpPr>
        <p:spPr>
          <a:xfrm>
            <a:off x="5580807" y="3429002"/>
            <a:ext cx="287337" cy="2667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1" name="円/楕円 10"/>
          <p:cNvSpPr/>
          <p:nvPr/>
        </p:nvSpPr>
        <p:spPr>
          <a:xfrm>
            <a:off x="5292774" y="3954390"/>
            <a:ext cx="287338" cy="2667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2" name="円/楕円 11"/>
          <p:cNvSpPr/>
          <p:nvPr/>
        </p:nvSpPr>
        <p:spPr>
          <a:xfrm>
            <a:off x="5292774" y="4458446"/>
            <a:ext cx="287338" cy="2667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3" name="円/楕円 12"/>
          <p:cNvSpPr/>
          <p:nvPr/>
        </p:nvSpPr>
        <p:spPr>
          <a:xfrm>
            <a:off x="5292774" y="4941170"/>
            <a:ext cx="287338" cy="2667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4" name="円/楕円 13"/>
          <p:cNvSpPr/>
          <p:nvPr/>
        </p:nvSpPr>
        <p:spPr>
          <a:xfrm>
            <a:off x="5580807" y="5445226"/>
            <a:ext cx="287337" cy="26511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1966523" y="1196752"/>
            <a:ext cx="548579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筆頭演者の利益相反に関する開示</a:t>
            </a:r>
            <a:endParaRPr kumimoji="1" lang="ja-JP" altLang="en-US" sz="2800" dirty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971600" y="539388"/>
            <a:ext cx="72728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 smtClean="0">
                <a:solidFill>
                  <a:srgbClr val="FF0000"/>
                </a:solidFill>
              </a:rPr>
              <a:t>発表スライド</a:t>
            </a:r>
            <a:r>
              <a:rPr kumimoji="1" lang="en-US" altLang="ja-JP" b="1" dirty="0" smtClean="0">
                <a:solidFill>
                  <a:srgbClr val="FF0000"/>
                </a:solidFill>
              </a:rPr>
              <a:t>2</a:t>
            </a:r>
            <a:r>
              <a:rPr kumimoji="1" lang="ja-JP" altLang="en-US" b="1" dirty="0" smtClean="0">
                <a:solidFill>
                  <a:srgbClr val="FF0000"/>
                </a:solidFill>
              </a:rPr>
              <a:t>枚目</a:t>
            </a:r>
            <a:r>
              <a:rPr kumimoji="1" lang="ja-JP" altLang="en-US" dirty="0" smtClean="0">
                <a:solidFill>
                  <a:srgbClr val="FF0000"/>
                </a:solidFill>
              </a:rPr>
              <a:t>にて、</a:t>
            </a:r>
            <a:r>
              <a:rPr lang="ja-JP" altLang="en-US" dirty="0" smtClean="0">
                <a:solidFill>
                  <a:srgbClr val="FF0000"/>
                </a:solidFill>
              </a:rPr>
              <a:t>下記の</a:t>
            </a:r>
            <a:r>
              <a:rPr kumimoji="1" lang="ja-JP" altLang="en-US" dirty="0" smtClean="0">
                <a:solidFill>
                  <a:srgbClr val="FF0000"/>
                </a:solidFill>
              </a:rPr>
              <a:t>表を用いて利益相反</a:t>
            </a:r>
            <a:r>
              <a:rPr lang="ja-JP" altLang="en-US" dirty="0" smtClean="0">
                <a:solidFill>
                  <a:srgbClr val="FF0000"/>
                </a:solidFill>
              </a:rPr>
              <a:t>を開示してください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134</Words>
  <Application>Microsoft Office PowerPoint</Application>
  <PresentationFormat>画面に合わせる (4:3)</PresentationFormat>
  <Paragraphs>40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ＭＳ Ｐゴシック</vt:lpstr>
      <vt:lpstr>ＭＳ 明朝</vt:lpstr>
      <vt:lpstr>Arial</vt:lpstr>
      <vt:lpstr>Times New Roman</vt:lpstr>
      <vt:lpstr>Wingdings</vt:lpstr>
      <vt:lpstr>標準デザイン</vt:lpstr>
      <vt:lpstr>PowerPoint プレゼンテーション</vt:lpstr>
    </vt:vector>
  </TitlesOfParts>
  <Company>KPUM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Shinji Fushiki</dc:creator>
  <cp:lastModifiedBy>Fumiaki Mori</cp:lastModifiedBy>
  <cp:revision>11</cp:revision>
  <dcterms:created xsi:type="dcterms:W3CDTF">2012-02-22T14:25:58Z</dcterms:created>
  <dcterms:modified xsi:type="dcterms:W3CDTF">2015-05-02T23:49:05Z</dcterms:modified>
</cp:coreProperties>
</file>