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9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B2F38-4456-4163-8768-4C21E846FC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A3CB4-9504-4EC1-BCF0-42C717E53E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29D5C-D358-433C-99DE-7B5246B4BE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D060B-923D-4FF2-A3C1-425BD260F3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98F9E-CFA3-401F-936A-5219F5E4E5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07850-C1D1-457E-A23B-663989E11D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C1B5D-7F8D-4E08-A466-C9EFDEA3A3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91984-2206-4206-B069-67E55F9942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3A631-898A-4A90-AB10-5EACC91BF0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ACC00-C51E-46F0-8AC7-6479D6AA79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F3F54-D2C6-412B-B57F-767C997AD3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DB2E8C8-8828-4A25-A8E9-6DABAC95E9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2423542" y="1898975"/>
            <a:ext cx="40957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4400"/>
              <a:t>利益相反の開示</a:t>
            </a:r>
          </a:p>
          <a:p>
            <a:pPr algn="ctr"/>
            <a:endParaRPr lang="ja-JP" altLang="en-US" sz="4400"/>
          </a:p>
          <a:p>
            <a:pPr algn="ctr"/>
            <a:r>
              <a:rPr lang="ja-JP" altLang="en-US" sz="3200"/>
              <a:t>筆頭演者の利益相反</a:t>
            </a:r>
          </a:p>
          <a:p>
            <a:pPr algn="ctr"/>
            <a:r>
              <a:rPr lang="ja-JP" altLang="en-US" sz="3200"/>
              <a:t>講演料</a:t>
            </a:r>
            <a:r>
              <a:rPr lang="ja-JP" altLang="en-US" sz="3200">
                <a:sym typeface="Wingdings" pitchFamily="2" charset="2"/>
              </a:rPr>
              <a:t>：（</a:t>
            </a:r>
            <a:r>
              <a:rPr lang="ja-JP" altLang="en-US" sz="3200"/>
              <a:t>株）○○○○</a:t>
            </a:r>
          </a:p>
          <a:p>
            <a:pPr algn="ctr"/>
            <a:r>
              <a:rPr lang="ja-JP" altLang="en-US" sz="3200"/>
              <a:t>原稿料：</a:t>
            </a:r>
            <a:r>
              <a:rPr lang="ja-JP" altLang="en-US" sz="3200">
                <a:sym typeface="Wingdings" pitchFamily="2" charset="2"/>
              </a:rPr>
              <a:t>（</a:t>
            </a:r>
            <a:r>
              <a:rPr lang="ja-JP" altLang="en-US" sz="3200"/>
              <a:t>株）○○○○</a:t>
            </a:r>
          </a:p>
          <a:p>
            <a:pPr algn="ctr"/>
            <a:r>
              <a:rPr lang="ja-JP" altLang="en-US" sz="3200"/>
              <a:t>研究費：</a:t>
            </a:r>
            <a:r>
              <a:rPr lang="ja-JP" altLang="en-US" sz="3200">
                <a:sym typeface="Wingdings" pitchFamily="2" charset="2"/>
              </a:rPr>
              <a:t>（</a:t>
            </a:r>
            <a:r>
              <a:rPr lang="ja-JP" altLang="en-US" sz="3200"/>
              <a:t>株）○○○○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95704"/>
              </p:ext>
            </p:extLst>
          </p:nvPr>
        </p:nvGraphicFramePr>
        <p:xfrm>
          <a:off x="1547664" y="1844824"/>
          <a:ext cx="6120655" cy="3959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7764"/>
                <a:gridCol w="2594139"/>
                <a:gridCol w="982448"/>
                <a:gridCol w="1586304"/>
              </a:tblGrid>
              <a:tr h="535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</a:rPr>
                        <a:t> 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>
                          <a:effectLst/>
                        </a:rPr>
                        <a:t>金額</a:t>
                      </a:r>
                      <a:endParaRPr lang="ja-JP" sz="105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 dirty="0">
                          <a:effectLst/>
                        </a:rPr>
                        <a:t>該当の状況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 dirty="0" smtClean="0">
                          <a:effectLst/>
                        </a:rPr>
                        <a:t>企業名</a:t>
                      </a:r>
                      <a:r>
                        <a:rPr lang="ja-JP" sz="1150" dirty="0">
                          <a:effectLst/>
                        </a:rPr>
                        <a:t>等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489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>
                          <a:effectLst/>
                        </a:rPr>
                        <a:t>役員・</a:t>
                      </a:r>
                      <a:r>
                        <a:rPr lang="ja-JP" sz="1150" smtClean="0">
                          <a:effectLst/>
                        </a:rPr>
                        <a:t>顧問</a:t>
                      </a:r>
                      <a:endParaRPr lang="ja-JP" sz="105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100</a:t>
                      </a:r>
                      <a:r>
                        <a:rPr lang="ja-JP" sz="1150">
                          <a:effectLst/>
                        </a:rPr>
                        <a:t>万円以上</a:t>
                      </a:r>
                      <a:endParaRPr lang="ja-JP" sz="105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 dirty="0">
                          <a:effectLst/>
                        </a:rPr>
                        <a:t>有 ・ 無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</a:rPr>
                        <a:t> 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489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 dirty="0" smtClean="0">
                          <a:effectLst/>
                        </a:rPr>
                        <a:t>株</a:t>
                      </a:r>
                      <a:r>
                        <a:rPr lang="ja-JP" altLang="en-US" sz="1150" dirty="0" smtClean="0">
                          <a:effectLst/>
                        </a:rPr>
                        <a:t>式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 dirty="0">
                          <a:effectLst/>
                        </a:rPr>
                        <a:t>利益</a:t>
                      </a:r>
                      <a:r>
                        <a:rPr lang="en-US" sz="1150" dirty="0">
                          <a:effectLst/>
                        </a:rPr>
                        <a:t>100</a:t>
                      </a:r>
                      <a:r>
                        <a:rPr lang="ja-JP" sz="1150" dirty="0">
                          <a:effectLst/>
                        </a:rPr>
                        <a:t>万円以上</a:t>
                      </a:r>
                      <a:r>
                        <a:rPr lang="en-US" sz="1150" dirty="0">
                          <a:effectLst/>
                        </a:rPr>
                        <a:t>/</a:t>
                      </a:r>
                      <a:r>
                        <a:rPr lang="ja-JP" sz="1150" dirty="0">
                          <a:effectLst/>
                        </a:rPr>
                        <a:t>全株式の</a:t>
                      </a:r>
                      <a:r>
                        <a:rPr lang="en-US" sz="1150" dirty="0">
                          <a:effectLst/>
                        </a:rPr>
                        <a:t>5%</a:t>
                      </a:r>
                      <a:r>
                        <a:rPr lang="ja-JP" sz="1150" dirty="0">
                          <a:effectLst/>
                        </a:rPr>
                        <a:t>以上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 dirty="0">
                          <a:effectLst/>
                        </a:rPr>
                        <a:t>有 ・ 無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</a:rPr>
                        <a:t> 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489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>
                          <a:effectLst/>
                        </a:rPr>
                        <a:t>特許使用料</a:t>
                      </a:r>
                      <a:endParaRPr lang="ja-JP" sz="105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100</a:t>
                      </a:r>
                      <a:r>
                        <a:rPr lang="ja-JP" sz="1150">
                          <a:effectLst/>
                        </a:rPr>
                        <a:t>万円以上</a:t>
                      </a:r>
                      <a:endParaRPr lang="ja-JP" sz="105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 dirty="0">
                          <a:effectLst/>
                        </a:rPr>
                        <a:t>有 ・ 無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 </a:t>
                      </a:r>
                      <a:endParaRPr lang="ja-JP" sz="105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489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>
                          <a:effectLst/>
                        </a:rPr>
                        <a:t>講演料など</a:t>
                      </a:r>
                      <a:endParaRPr lang="ja-JP" sz="105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</a:rPr>
                        <a:t>50</a:t>
                      </a:r>
                      <a:r>
                        <a:rPr lang="ja-JP" sz="1150" dirty="0">
                          <a:effectLst/>
                        </a:rPr>
                        <a:t>万円以上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 dirty="0">
                          <a:effectLst/>
                        </a:rPr>
                        <a:t>有 ・ 無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dirty="0" smtClean="0">
                          <a:effectLst/>
                        </a:rPr>
                        <a:t>株式会社</a:t>
                      </a:r>
                      <a:r>
                        <a:rPr lang="en-US" altLang="ja-JP" sz="1100" dirty="0" smtClean="0">
                          <a:effectLst/>
                        </a:rPr>
                        <a:t>A</a:t>
                      </a:r>
                      <a:r>
                        <a:rPr lang="ja-JP" altLang="en-US" sz="1100" dirty="0" smtClean="0">
                          <a:effectLst/>
                        </a:rPr>
                        <a:t>薬品</a:t>
                      </a:r>
                      <a:r>
                        <a:rPr lang="en-US" sz="1150" dirty="0">
                          <a:effectLst/>
                        </a:rPr>
                        <a:t> 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489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>
                          <a:effectLst/>
                        </a:rPr>
                        <a:t>原稿料など</a:t>
                      </a:r>
                      <a:endParaRPr lang="ja-JP" sz="105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50</a:t>
                      </a:r>
                      <a:r>
                        <a:rPr lang="ja-JP" sz="1150">
                          <a:effectLst/>
                        </a:rPr>
                        <a:t>万円以上</a:t>
                      </a:r>
                      <a:endParaRPr lang="ja-JP" sz="105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 dirty="0">
                          <a:effectLst/>
                        </a:rPr>
                        <a:t>有 ・ 無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ja-JP" altLang="en-US" sz="1100" dirty="0" smtClean="0">
                          <a:effectLst/>
                        </a:rPr>
                        <a:t>株式会社</a:t>
                      </a:r>
                      <a:r>
                        <a:rPr lang="en-US" altLang="ja-JP" sz="1100" dirty="0" smtClean="0">
                          <a:effectLst/>
                        </a:rPr>
                        <a:t>B</a:t>
                      </a:r>
                      <a:r>
                        <a:rPr lang="ja-JP" altLang="en-US" sz="1100" dirty="0" smtClean="0">
                          <a:effectLst/>
                        </a:rPr>
                        <a:t>薬品</a:t>
                      </a:r>
                      <a:endParaRPr lang="ja-JP" sz="1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489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>
                          <a:effectLst/>
                        </a:rPr>
                        <a:t>研究費</a:t>
                      </a:r>
                      <a:endParaRPr lang="ja-JP" sz="105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200</a:t>
                      </a:r>
                      <a:r>
                        <a:rPr lang="ja-JP" sz="1150">
                          <a:effectLst/>
                        </a:rPr>
                        <a:t>万円以上</a:t>
                      </a:r>
                      <a:endParaRPr lang="ja-JP" sz="105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 dirty="0">
                          <a:effectLst/>
                        </a:rPr>
                        <a:t>有 ・ 無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</a:rPr>
                        <a:t> </a:t>
                      </a:r>
                      <a:r>
                        <a:rPr lang="ja-JP" altLang="en-US" sz="1100" dirty="0" smtClean="0">
                          <a:effectLst/>
                        </a:rPr>
                        <a:t>株式会社</a:t>
                      </a:r>
                      <a:r>
                        <a:rPr lang="en-US" altLang="ja-JP" sz="1100" dirty="0" smtClean="0">
                          <a:effectLst/>
                        </a:rPr>
                        <a:t>A</a:t>
                      </a:r>
                      <a:r>
                        <a:rPr lang="ja-JP" altLang="en-US" sz="1100" dirty="0" smtClean="0">
                          <a:effectLst/>
                        </a:rPr>
                        <a:t>薬品</a:t>
                      </a:r>
                      <a:endParaRPr lang="ja-JP" sz="1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  <a:tr h="489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>
                          <a:effectLst/>
                        </a:rPr>
                        <a:t>その他報酬</a:t>
                      </a:r>
                      <a:endParaRPr lang="ja-JP" sz="105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5</a:t>
                      </a:r>
                      <a:r>
                        <a:rPr lang="ja-JP" sz="1150">
                          <a:effectLst/>
                        </a:rPr>
                        <a:t>万円以上</a:t>
                      </a:r>
                      <a:endParaRPr lang="ja-JP" sz="105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50" dirty="0">
                          <a:effectLst/>
                        </a:rPr>
                        <a:t>有 ・ 無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</a:rPr>
                        <a:t> </a:t>
                      </a:r>
                      <a:endParaRPr lang="ja-JP" sz="105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円/楕円 2"/>
          <p:cNvSpPr/>
          <p:nvPr/>
        </p:nvSpPr>
        <p:spPr>
          <a:xfrm>
            <a:off x="5580807" y="2492898"/>
            <a:ext cx="287337" cy="266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5580807" y="2996954"/>
            <a:ext cx="287337" cy="2651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5580807" y="3429002"/>
            <a:ext cx="287337" cy="266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5292774" y="3954390"/>
            <a:ext cx="287338" cy="266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5292774" y="4458446"/>
            <a:ext cx="287338" cy="266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5292774" y="4941170"/>
            <a:ext cx="287338" cy="266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5580807" y="5445226"/>
            <a:ext cx="287337" cy="265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66523" y="1196752"/>
            <a:ext cx="54857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筆頭演者の利益相反に関する開示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71600" y="53938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発表スライド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枚目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にて、</a:t>
            </a:r>
            <a:r>
              <a:rPr lang="ja-JP" altLang="en-US" dirty="0" smtClean="0">
                <a:solidFill>
                  <a:srgbClr val="FF0000"/>
                </a:solidFill>
              </a:rPr>
              <a:t>下記の</a:t>
            </a:r>
            <a:r>
              <a:rPr kumimoji="1" lang="ja-JP" altLang="en-US" dirty="0" smtClean="0">
                <a:solidFill>
                  <a:srgbClr val="FF0000"/>
                </a:solidFill>
              </a:rPr>
              <a:t>表を用いて利益相反</a:t>
            </a:r>
            <a:r>
              <a:rPr lang="ja-JP" altLang="en-US" dirty="0" smtClean="0">
                <a:solidFill>
                  <a:srgbClr val="FF0000"/>
                </a:solidFill>
              </a:rPr>
              <a:t>を開示してください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134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Times New Roman</vt:lpstr>
      <vt:lpstr>Wingdings</vt:lpstr>
      <vt:lpstr>標準デザイン</vt:lpstr>
      <vt:lpstr>PowerPoint プレゼンテーション</vt:lpstr>
    </vt:vector>
  </TitlesOfParts>
  <Company>KPUM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Shinji Fushiki</dc:creator>
  <cp:lastModifiedBy>Fumiaki Mori</cp:lastModifiedBy>
  <cp:revision>11</cp:revision>
  <dcterms:created xsi:type="dcterms:W3CDTF">2012-02-22T14:25:58Z</dcterms:created>
  <dcterms:modified xsi:type="dcterms:W3CDTF">2015-05-02T23:49:05Z</dcterms:modified>
</cp:coreProperties>
</file>