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EB05"/>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159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F6411E-5CDD-FB44-8CA6-F78BA824B036}" type="datetimeFigureOut">
              <a:rPr kumimoji="1" lang="ja-JP" altLang="en-US" smtClean="0"/>
              <a:t>16/03/11</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AEC3A7-1793-8341-B9A9-EE284537474C}" type="slidenum">
              <a:rPr kumimoji="1" lang="ja-JP" altLang="en-US" smtClean="0"/>
              <a:t>‹#›</a:t>
            </a:fld>
            <a:endParaRPr kumimoji="1" lang="ja-JP" altLang="en-US"/>
          </a:p>
        </p:txBody>
      </p:sp>
    </p:spTree>
    <p:extLst>
      <p:ext uri="{BB962C8B-B14F-4D97-AF65-F5344CB8AC3E}">
        <p14:creationId xmlns:p14="http://schemas.microsoft.com/office/powerpoint/2010/main" val="3929206178"/>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開示すべき利益相反状態がない場合の利益相反開示のスライドの例</a:t>
            </a:r>
            <a:endParaRPr kumimoji="1" lang="ja-JP" altLang="en-US" dirty="0"/>
          </a:p>
        </p:txBody>
      </p:sp>
      <p:sp>
        <p:nvSpPr>
          <p:cNvPr id="4" name="スライド番号プレースホルダー 3"/>
          <p:cNvSpPr>
            <a:spLocks noGrp="1"/>
          </p:cNvSpPr>
          <p:nvPr>
            <p:ph type="sldNum" sz="quarter" idx="10"/>
          </p:nvPr>
        </p:nvSpPr>
        <p:spPr/>
        <p:txBody>
          <a:bodyPr/>
          <a:lstStyle/>
          <a:p>
            <a:fld id="{22AEC3A7-1793-8341-B9A9-EE284537474C}" type="slidenum">
              <a:rPr kumimoji="1" lang="ja-JP" altLang="en-US" smtClean="0"/>
              <a:t>1</a:t>
            </a:fld>
            <a:endParaRPr kumimoji="1" lang="ja-JP" altLang="en-US"/>
          </a:p>
        </p:txBody>
      </p:sp>
    </p:spTree>
    <p:extLst>
      <p:ext uri="{BB962C8B-B14F-4D97-AF65-F5344CB8AC3E}">
        <p14:creationId xmlns:p14="http://schemas.microsoft.com/office/powerpoint/2010/main" val="232863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開示すべき利益相反状態がある場合の利益相反開示のスライドの例</a:t>
            </a:r>
            <a:endParaRPr kumimoji="1" lang="ja-JP" altLang="en-US" dirty="0"/>
          </a:p>
        </p:txBody>
      </p:sp>
      <p:sp>
        <p:nvSpPr>
          <p:cNvPr id="4" name="スライド番号プレースホルダー 3"/>
          <p:cNvSpPr>
            <a:spLocks noGrp="1"/>
          </p:cNvSpPr>
          <p:nvPr>
            <p:ph type="sldNum" sz="quarter" idx="10"/>
          </p:nvPr>
        </p:nvSpPr>
        <p:spPr/>
        <p:txBody>
          <a:bodyPr/>
          <a:lstStyle/>
          <a:p>
            <a:fld id="{22AEC3A7-1793-8341-B9A9-EE284537474C}" type="slidenum">
              <a:rPr kumimoji="1" lang="ja-JP" altLang="en-US" smtClean="0"/>
              <a:t>2</a:t>
            </a:fld>
            <a:endParaRPr kumimoji="1" lang="ja-JP" altLang="en-US"/>
          </a:p>
        </p:txBody>
      </p:sp>
    </p:spTree>
    <p:extLst>
      <p:ext uri="{BB962C8B-B14F-4D97-AF65-F5344CB8AC3E}">
        <p14:creationId xmlns:p14="http://schemas.microsoft.com/office/powerpoint/2010/main" val="2328632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発表者が企業に属する場合のスライドの例</a:t>
            </a:r>
            <a:endParaRPr kumimoji="1" lang="ja-JP" altLang="en-US" dirty="0"/>
          </a:p>
        </p:txBody>
      </p:sp>
      <p:sp>
        <p:nvSpPr>
          <p:cNvPr id="4" name="スライド番号プレースホルダー 3"/>
          <p:cNvSpPr>
            <a:spLocks noGrp="1"/>
          </p:cNvSpPr>
          <p:nvPr>
            <p:ph type="sldNum" sz="quarter" idx="10"/>
          </p:nvPr>
        </p:nvSpPr>
        <p:spPr/>
        <p:txBody>
          <a:bodyPr/>
          <a:lstStyle/>
          <a:p>
            <a:fld id="{22AEC3A7-1793-8341-B9A9-EE284537474C}" type="slidenum">
              <a:rPr kumimoji="1" lang="ja-JP" altLang="en-US" smtClean="0"/>
              <a:t>3</a:t>
            </a:fld>
            <a:endParaRPr kumimoji="1" lang="ja-JP" altLang="en-US"/>
          </a:p>
        </p:txBody>
      </p:sp>
    </p:spTree>
    <p:extLst>
      <p:ext uri="{BB962C8B-B14F-4D97-AF65-F5344CB8AC3E}">
        <p14:creationId xmlns:p14="http://schemas.microsoft.com/office/powerpoint/2010/main" val="232863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①</a:t>
            </a:r>
            <a:r>
              <a:rPr kumimoji="1" lang="en-US" altLang="ja-JP" dirty="0" smtClean="0"/>
              <a:t>〜</a:t>
            </a:r>
            <a:r>
              <a:rPr kumimoji="1" lang="en-US" altLang="ja-JP" dirty="0" smtClean="0"/>
              <a:t>⑦</a:t>
            </a:r>
            <a:r>
              <a:rPr kumimoji="1" lang="ja-JP" altLang="en-US" smtClean="0"/>
              <a:t>まで</a:t>
            </a:r>
            <a:r>
              <a:rPr kumimoji="1" lang="ja-JP" altLang="en-US" dirty="0" smtClean="0"/>
              <a:t>の内、該当する項目があれば利益相反状態を開示する必要があります。当てはまる項目がなければ「開示すべき利益相反なし」となります。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22AEC3A7-1793-8341-B9A9-EE284537474C}" type="slidenum">
              <a:rPr kumimoji="1" lang="ja-JP" altLang="en-US" smtClean="0"/>
              <a:t>4</a:t>
            </a:fld>
            <a:endParaRPr kumimoji="1" lang="ja-JP" altLang="en-US"/>
          </a:p>
        </p:txBody>
      </p:sp>
    </p:spTree>
    <p:extLst>
      <p:ext uri="{BB962C8B-B14F-4D97-AF65-F5344CB8AC3E}">
        <p14:creationId xmlns:p14="http://schemas.microsoft.com/office/powerpoint/2010/main" val="3381208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8231174-8629-464C-A9ED-A4E568952F43}" type="datetimeFigureOut">
              <a:rPr kumimoji="1" lang="ja-JP" altLang="en-US" smtClean="0"/>
              <a:t>16/03/11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809828-81B9-C840-A65B-1A14E29A009C}" type="slidenum">
              <a:rPr kumimoji="1" lang="ja-JP" altLang="en-US" smtClean="0"/>
              <a:t>‹#›</a:t>
            </a:fld>
            <a:endParaRPr kumimoji="1" lang="ja-JP" altLang="en-US"/>
          </a:p>
        </p:txBody>
      </p:sp>
    </p:spTree>
    <p:extLst>
      <p:ext uri="{BB962C8B-B14F-4D97-AF65-F5344CB8AC3E}">
        <p14:creationId xmlns:p14="http://schemas.microsoft.com/office/powerpoint/2010/main" val="3562357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8231174-8629-464C-A9ED-A4E568952F43}" type="datetimeFigureOut">
              <a:rPr kumimoji="1" lang="ja-JP" altLang="en-US" smtClean="0"/>
              <a:t>16/03/11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809828-81B9-C840-A65B-1A14E29A009C}" type="slidenum">
              <a:rPr kumimoji="1" lang="ja-JP" altLang="en-US" smtClean="0"/>
              <a:t>‹#›</a:t>
            </a:fld>
            <a:endParaRPr kumimoji="1" lang="ja-JP" altLang="en-US"/>
          </a:p>
        </p:txBody>
      </p:sp>
    </p:spTree>
    <p:extLst>
      <p:ext uri="{BB962C8B-B14F-4D97-AF65-F5344CB8AC3E}">
        <p14:creationId xmlns:p14="http://schemas.microsoft.com/office/powerpoint/2010/main" val="674573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8231174-8629-464C-A9ED-A4E568952F43}" type="datetimeFigureOut">
              <a:rPr kumimoji="1" lang="ja-JP" altLang="en-US" smtClean="0"/>
              <a:t>16/03/11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809828-81B9-C840-A65B-1A14E29A009C}" type="slidenum">
              <a:rPr kumimoji="1" lang="ja-JP" altLang="en-US" smtClean="0"/>
              <a:t>‹#›</a:t>
            </a:fld>
            <a:endParaRPr kumimoji="1" lang="ja-JP" altLang="en-US"/>
          </a:p>
        </p:txBody>
      </p:sp>
    </p:spTree>
    <p:extLst>
      <p:ext uri="{BB962C8B-B14F-4D97-AF65-F5344CB8AC3E}">
        <p14:creationId xmlns:p14="http://schemas.microsoft.com/office/powerpoint/2010/main" val="1255455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8231174-8629-464C-A9ED-A4E568952F43}" type="datetimeFigureOut">
              <a:rPr kumimoji="1" lang="ja-JP" altLang="en-US" smtClean="0"/>
              <a:t>16/03/11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809828-81B9-C840-A65B-1A14E29A009C}" type="slidenum">
              <a:rPr kumimoji="1" lang="ja-JP" altLang="en-US" smtClean="0"/>
              <a:t>‹#›</a:t>
            </a:fld>
            <a:endParaRPr kumimoji="1" lang="ja-JP" altLang="en-US"/>
          </a:p>
        </p:txBody>
      </p:sp>
    </p:spTree>
    <p:extLst>
      <p:ext uri="{BB962C8B-B14F-4D97-AF65-F5344CB8AC3E}">
        <p14:creationId xmlns:p14="http://schemas.microsoft.com/office/powerpoint/2010/main" val="2815711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8231174-8629-464C-A9ED-A4E568952F43}" type="datetimeFigureOut">
              <a:rPr kumimoji="1" lang="ja-JP" altLang="en-US" smtClean="0"/>
              <a:t>16/03/11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809828-81B9-C840-A65B-1A14E29A009C}" type="slidenum">
              <a:rPr kumimoji="1" lang="ja-JP" altLang="en-US" smtClean="0"/>
              <a:t>‹#›</a:t>
            </a:fld>
            <a:endParaRPr kumimoji="1" lang="ja-JP" altLang="en-US"/>
          </a:p>
        </p:txBody>
      </p:sp>
    </p:spTree>
    <p:extLst>
      <p:ext uri="{BB962C8B-B14F-4D97-AF65-F5344CB8AC3E}">
        <p14:creationId xmlns:p14="http://schemas.microsoft.com/office/powerpoint/2010/main" val="4035939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8231174-8629-464C-A9ED-A4E568952F43}" type="datetimeFigureOut">
              <a:rPr kumimoji="1" lang="ja-JP" altLang="en-US" smtClean="0"/>
              <a:t>16/03/11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809828-81B9-C840-A65B-1A14E29A009C}" type="slidenum">
              <a:rPr kumimoji="1" lang="ja-JP" altLang="en-US" smtClean="0"/>
              <a:t>‹#›</a:t>
            </a:fld>
            <a:endParaRPr kumimoji="1" lang="ja-JP" altLang="en-US"/>
          </a:p>
        </p:txBody>
      </p:sp>
    </p:spTree>
    <p:extLst>
      <p:ext uri="{BB962C8B-B14F-4D97-AF65-F5344CB8AC3E}">
        <p14:creationId xmlns:p14="http://schemas.microsoft.com/office/powerpoint/2010/main" val="1424189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8231174-8629-464C-A9ED-A4E568952F43}" type="datetimeFigureOut">
              <a:rPr kumimoji="1" lang="ja-JP" altLang="en-US" smtClean="0"/>
              <a:t>16/03/11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B809828-81B9-C840-A65B-1A14E29A009C}" type="slidenum">
              <a:rPr kumimoji="1" lang="ja-JP" altLang="en-US" smtClean="0"/>
              <a:t>‹#›</a:t>
            </a:fld>
            <a:endParaRPr kumimoji="1" lang="ja-JP" altLang="en-US"/>
          </a:p>
        </p:txBody>
      </p:sp>
    </p:spTree>
    <p:extLst>
      <p:ext uri="{BB962C8B-B14F-4D97-AF65-F5344CB8AC3E}">
        <p14:creationId xmlns:p14="http://schemas.microsoft.com/office/powerpoint/2010/main" val="3035045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8231174-8629-464C-A9ED-A4E568952F43}" type="datetimeFigureOut">
              <a:rPr kumimoji="1" lang="ja-JP" altLang="en-US" smtClean="0"/>
              <a:t>16/03/11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B809828-81B9-C840-A65B-1A14E29A009C}" type="slidenum">
              <a:rPr kumimoji="1" lang="ja-JP" altLang="en-US" smtClean="0"/>
              <a:t>‹#›</a:t>
            </a:fld>
            <a:endParaRPr kumimoji="1" lang="ja-JP" altLang="en-US"/>
          </a:p>
        </p:txBody>
      </p:sp>
    </p:spTree>
    <p:extLst>
      <p:ext uri="{BB962C8B-B14F-4D97-AF65-F5344CB8AC3E}">
        <p14:creationId xmlns:p14="http://schemas.microsoft.com/office/powerpoint/2010/main" val="3056201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8231174-8629-464C-A9ED-A4E568952F43}" type="datetimeFigureOut">
              <a:rPr kumimoji="1" lang="ja-JP" altLang="en-US" smtClean="0"/>
              <a:t>16/03/11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B809828-81B9-C840-A65B-1A14E29A009C}" type="slidenum">
              <a:rPr kumimoji="1" lang="ja-JP" altLang="en-US" smtClean="0"/>
              <a:t>‹#›</a:t>
            </a:fld>
            <a:endParaRPr kumimoji="1" lang="ja-JP" altLang="en-US"/>
          </a:p>
        </p:txBody>
      </p:sp>
    </p:spTree>
    <p:extLst>
      <p:ext uri="{BB962C8B-B14F-4D97-AF65-F5344CB8AC3E}">
        <p14:creationId xmlns:p14="http://schemas.microsoft.com/office/powerpoint/2010/main" val="2918119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8231174-8629-464C-A9ED-A4E568952F43}" type="datetimeFigureOut">
              <a:rPr kumimoji="1" lang="ja-JP" altLang="en-US" smtClean="0"/>
              <a:t>16/03/11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809828-81B9-C840-A65B-1A14E29A009C}" type="slidenum">
              <a:rPr kumimoji="1" lang="ja-JP" altLang="en-US" smtClean="0"/>
              <a:t>‹#›</a:t>
            </a:fld>
            <a:endParaRPr kumimoji="1" lang="ja-JP" altLang="en-US"/>
          </a:p>
        </p:txBody>
      </p:sp>
    </p:spTree>
    <p:extLst>
      <p:ext uri="{BB962C8B-B14F-4D97-AF65-F5344CB8AC3E}">
        <p14:creationId xmlns:p14="http://schemas.microsoft.com/office/powerpoint/2010/main" val="3030920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8231174-8629-464C-A9ED-A4E568952F43}" type="datetimeFigureOut">
              <a:rPr kumimoji="1" lang="ja-JP" altLang="en-US" smtClean="0"/>
              <a:t>16/03/11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809828-81B9-C840-A65B-1A14E29A009C}" type="slidenum">
              <a:rPr kumimoji="1" lang="ja-JP" altLang="en-US" smtClean="0"/>
              <a:t>‹#›</a:t>
            </a:fld>
            <a:endParaRPr kumimoji="1" lang="ja-JP" altLang="en-US"/>
          </a:p>
        </p:txBody>
      </p:sp>
    </p:spTree>
    <p:extLst>
      <p:ext uri="{BB962C8B-B14F-4D97-AF65-F5344CB8AC3E}">
        <p14:creationId xmlns:p14="http://schemas.microsoft.com/office/powerpoint/2010/main" val="22081268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231174-8629-464C-A9ED-A4E568952F43}" type="datetimeFigureOut">
              <a:rPr kumimoji="1" lang="ja-JP" altLang="en-US" smtClean="0"/>
              <a:t>16/03/11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809828-81B9-C840-A65B-1A14E29A009C}" type="slidenum">
              <a:rPr kumimoji="1" lang="ja-JP" altLang="en-US" smtClean="0"/>
              <a:t>‹#›</a:t>
            </a:fld>
            <a:endParaRPr kumimoji="1" lang="ja-JP" altLang="en-US"/>
          </a:p>
        </p:txBody>
      </p:sp>
    </p:spTree>
    <p:extLst>
      <p:ext uri="{BB962C8B-B14F-4D97-AF65-F5344CB8AC3E}">
        <p14:creationId xmlns:p14="http://schemas.microsoft.com/office/powerpoint/2010/main" val="3149960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www.anatomy.or.jp/file/pdf/rule/coi_notice.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4683" y="48105"/>
            <a:ext cx="2887632" cy="675539"/>
          </a:xfrm>
          <a:ln>
            <a:solidFill>
              <a:schemeClr val="tx1"/>
            </a:solidFill>
          </a:ln>
        </p:spPr>
        <p:txBody>
          <a:bodyPr>
            <a:normAutofit/>
          </a:bodyPr>
          <a:lstStyle/>
          <a:p>
            <a:r>
              <a:rPr kumimoji="1" lang="ja-JP" altLang="en-US" sz="3200" dirty="0" smtClean="0"/>
              <a:t>利益相反開示</a:t>
            </a:r>
            <a:endParaRPr kumimoji="1" lang="ja-JP" altLang="en-US" sz="3200" dirty="0"/>
          </a:p>
        </p:txBody>
      </p:sp>
      <p:sp>
        <p:nvSpPr>
          <p:cNvPr id="5" name="テキスト ボックス 4"/>
          <p:cNvSpPr txBox="1"/>
          <p:nvPr/>
        </p:nvSpPr>
        <p:spPr>
          <a:xfrm>
            <a:off x="556309" y="3674137"/>
            <a:ext cx="8239567" cy="430887"/>
          </a:xfrm>
          <a:prstGeom prst="rect">
            <a:avLst/>
          </a:prstGeom>
          <a:noFill/>
        </p:spPr>
        <p:txBody>
          <a:bodyPr wrap="square" rtlCol="0">
            <a:spAutoFit/>
          </a:bodyPr>
          <a:lstStyle/>
          <a:p>
            <a:r>
              <a:rPr kumimoji="1" lang="ja-JP" altLang="en-US" sz="2200" dirty="0" smtClean="0"/>
              <a:t>本演題に関連して、発表者らに開示すべき利益相反はありません。</a:t>
            </a:r>
            <a:endParaRPr kumimoji="1" lang="ja-JP" altLang="en-US" sz="2200" dirty="0"/>
          </a:p>
        </p:txBody>
      </p:sp>
      <p:sp>
        <p:nvSpPr>
          <p:cNvPr id="6" name="テキスト ボックス 5"/>
          <p:cNvSpPr txBox="1"/>
          <p:nvPr/>
        </p:nvSpPr>
        <p:spPr>
          <a:xfrm>
            <a:off x="4198923" y="176581"/>
            <a:ext cx="4466788" cy="369332"/>
          </a:xfrm>
          <a:prstGeom prst="rect">
            <a:avLst/>
          </a:prstGeom>
          <a:noFill/>
          <a:ln>
            <a:solidFill>
              <a:srgbClr val="000000"/>
            </a:solidFill>
          </a:ln>
        </p:spPr>
        <p:txBody>
          <a:bodyPr wrap="none" rtlCol="0">
            <a:spAutoFit/>
          </a:bodyPr>
          <a:lstStyle/>
          <a:p>
            <a:pPr algn="ctr"/>
            <a:r>
              <a:rPr lang="ja-JP" altLang="en-US" dirty="0" smtClean="0"/>
              <a:t>第１２１回日本解剖学会総会・全国学術集会</a:t>
            </a:r>
            <a:endParaRPr kumimoji="1" lang="ja-JP" altLang="en-US" dirty="0"/>
          </a:p>
        </p:txBody>
      </p:sp>
      <p:sp>
        <p:nvSpPr>
          <p:cNvPr id="8" name="テキスト ボックス 7"/>
          <p:cNvSpPr txBox="1"/>
          <p:nvPr/>
        </p:nvSpPr>
        <p:spPr>
          <a:xfrm>
            <a:off x="280558" y="849690"/>
            <a:ext cx="8863441" cy="2600712"/>
          </a:xfrm>
          <a:prstGeom prst="rect">
            <a:avLst/>
          </a:prstGeom>
          <a:noFill/>
        </p:spPr>
        <p:txBody>
          <a:bodyPr wrap="square" rtlCol="0">
            <a:spAutoFit/>
          </a:bodyPr>
          <a:lstStyle/>
          <a:p>
            <a:r>
              <a:rPr lang="ja-JP" altLang="en-US" sz="2400" dirty="0" smtClean="0"/>
              <a:t>演題番号：</a:t>
            </a:r>
            <a:r>
              <a:rPr lang="en-US" altLang="ja-JP" sz="2400" dirty="0" smtClean="0"/>
              <a:t>〇〇〇—△</a:t>
            </a:r>
            <a:endParaRPr kumimoji="1" lang="en-US" altLang="ja-JP" sz="2400" dirty="0" smtClean="0"/>
          </a:p>
          <a:p>
            <a:pPr>
              <a:spcBef>
                <a:spcPts val="600"/>
              </a:spcBef>
            </a:pPr>
            <a:r>
              <a:rPr kumimoji="1" lang="ja-JP" altLang="en-US" sz="2400" dirty="0" smtClean="0"/>
              <a:t>演題名：</a:t>
            </a:r>
            <a:r>
              <a:rPr kumimoji="1" lang="en-US" altLang="ja-JP" sz="2400" dirty="0" smtClean="0"/>
              <a:t>〇〇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〇〇</a:t>
            </a:r>
          </a:p>
          <a:p>
            <a:pPr>
              <a:spcBef>
                <a:spcPts val="1200"/>
              </a:spcBef>
            </a:pPr>
            <a:r>
              <a:rPr lang="ja-JP" altLang="en-US" sz="2400" dirty="0" smtClean="0"/>
              <a:t>　　　　　</a:t>
            </a:r>
            <a:r>
              <a:rPr lang="en-US" altLang="ja-JP" sz="2400" dirty="0"/>
              <a:t> </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endParaRPr kumimoji="1" lang="en-US" altLang="ja-JP" sz="2400" dirty="0"/>
          </a:p>
          <a:p>
            <a:pPr>
              <a:spcBef>
                <a:spcPts val="1200"/>
              </a:spcBef>
            </a:pPr>
            <a:r>
              <a:rPr kumimoji="1" lang="ja-JP" altLang="en-US" sz="1600" dirty="0" smtClean="0">
                <a:latin typeface="+mj-ea"/>
                <a:ea typeface="+mj-ea"/>
              </a:rPr>
              <a:t>発表者名：　</a:t>
            </a:r>
            <a:r>
              <a:rPr kumimoji="1" lang="en-US" altLang="ja-JP" sz="1600" dirty="0" smtClean="0">
                <a:latin typeface="+mj-ea"/>
                <a:ea typeface="+mj-ea"/>
              </a:rPr>
              <a:t>〇〇〇〇</a:t>
            </a:r>
            <a:r>
              <a:rPr kumimoji="1" lang="ja-JP" altLang="en-US" sz="1600" baseline="30000" dirty="0" smtClean="0">
                <a:latin typeface="+mj-ea"/>
                <a:ea typeface="+mj-ea"/>
              </a:rPr>
              <a:t>１</a:t>
            </a:r>
            <a:r>
              <a:rPr kumimoji="1" lang="ja-JP" altLang="en-US" sz="1600" dirty="0" smtClean="0">
                <a:latin typeface="+mj-ea"/>
                <a:ea typeface="+mj-ea"/>
              </a:rPr>
              <a:t>、</a:t>
            </a:r>
            <a:r>
              <a:rPr lang="ja-JP" altLang="en-US" sz="1600" dirty="0" smtClean="0">
                <a:latin typeface="+mj-ea"/>
                <a:ea typeface="+mj-ea"/>
              </a:rPr>
              <a:t>　</a:t>
            </a:r>
            <a:r>
              <a:rPr kumimoji="1" lang="en-US" altLang="ja-JP" sz="1600" dirty="0" smtClean="0">
                <a:latin typeface="+mj-ea"/>
                <a:ea typeface="+mj-ea"/>
              </a:rPr>
              <a:t>■</a:t>
            </a:r>
            <a:r>
              <a:rPr lang="en-US" altLang="ja-JP" sz="1600" dirty="0" smtClean="0">
                <a:latin typeface="+mj-ea"/>
                <a:ea typeface="+mj-ea"/>
              </a:rPr>
              <a:t>■■■</a:t>
            </a:r>
            <a:r>
              <a:rPr lang="ja-JP" altLang="en-US" sz="1600" baseline="30000" dirty="0" smtClean="0">
                <a:latin typeface="+mj-ea"/>
                <a:ea typeface="+mj-ea"/>
              </a:rPr>
              <a:t>２</a:t>
            </a:r>
            <a:r>
              <a:rPr lang="ja-JP" altLang="en-US" sz="1600" dirty="0" smtClean="0">
                <a:latin typeface="+mj-ea"/>
                <a:ea typeface="+mj-ea"/>
              </a:rPr>
              <a:t>、　</a:t>
            </a:r>
            <a:r>
              <a:rPr lang="en-US" altLang="ja-JP" sz="1600" dirty="0" smtClean="0">
                <a:latin typeface="+mj-ea"/>
                <a:ea typeface="+mj-ea"/>
              </a:rPr>
              <a:t>△△△△</a:t>
            </a:r>
            <a:r>
              <a:rPr lang="ja-JP" altLang="en-US" sz="1600" baseline="30000" dirty="0" smtClean="0">
                <a:latin typeface="+mj-ea"/>
                <a:ea typeface="+mj-ea"/>
              </a:rPr>
              <a:t>１、２</a:t>
            </a:r>
            <a:r>
              <a:rPr lang="ja-JP" altLang="en-US" sz="1600" dirty="0" smtClean="0">
                <a:latin typeface="+mj-ea"/>
                <a:ea typeface="+mj-ea"/>
              </a:rPr>
              <a:t>、　</a:t>
            </a:r>
            <a:r>
              <a:rPr lang="en-US" altLang="ja-JP" sz="1600" dirty="0" smtClean="0">
                <a:latin typeface="+mj-ea"/>
                <a:ea typeface="+mj-ea"/>
              </a:rPr>
              <a:t>◇◇◇◇</a:t>
            </a:r>
            <a:r>
              <a:rPr lang="ja-JP" altLang="en-US" sz="1600" baseline="30000" dirty="0" smtClean="0">
                <a:latin typeface="+mj-ea"/>
                <a:ea typeface="+mj-ea"/>
              </a:rPr>
              <a:t>３</a:t>
            </a:r>
            <a:endParaRPr lang="en-US" altLang="ja-JP" sz="1600" baseline="30000" dirty="0" smtClean="0">
              <a:latin typeface="+mj-ea"/>
              <a:ea typeface="+mj-ea"/>
            </a:endParaRPr>
          </a:p>
          <a:p>
            <a:pPr>
              <a:spcBef>
                <a:spcPts val="1200"/>
              </a:spcBef>
            </a:pPr>
            <a:r>
              <a:rPr lang="ja-JP" altLang="en-US" sz="1600" dirty="0" smtClean="0">
                <a:latin typeface="+mj-ea"/>
                <a:ea typeface="+mj-ea"/>
              </a:rPr>
              <a:t>所　　　属：　１、</a:t>
            </a:r>
            <a:r>
              <a:rPr lang="en-US" altLang="ja-JP" sz="1600" dirty="0" smtClean="0">
                <a:latin typeface="+mj-ea"/>
                <a:ea typeface="+mj-ea"/>
              </a:rPr>
              <a:t>◎◎</a:t>
            </a:r>
            <a:r>
              <a:rPr lang="ja-JP" altLang="en-US" sz="1600" dirty="0" smtClean="0">
                <a:latin typeface="+mj-ea"/>
                <a:ea typeface="+mj-ea"/>
              </a:rPr>
              <a:t>大学</a:t>
            </a:r>
            <a:r>
              <a:rPr lang="en-US" altLang="ja-JP" sz="1600" dirty="0" smtClean="0">
                <a:latin typeface="+mj-ea"/>
                <a:ea typeface="+mj-ea"/>
              </a:rPr>
              <a:t>□□□</a:t>
            </a:r>
            <a:r>
              <a:rPr lang="ja-JP" altLang="en-US" sz="1600" dirty="0" smtClean="0">
                <a:latin typeface="+mj-ea"/>
                <a:ea typeface="+mj-ea"/>
              </a:rPr>
              <a:t>、　２、</a:t>
            </a:r>
            <a:r>
              <a:rPr lang="en-US" altLang="ja-JP" sz="1600" dirty="0" smtClean="0">
                <a:latin typeface="+mj-ea"/>
                <a:ea typeface="+mj-ea"/>
              </a:rPr>
              <a:t>△△</a:t>
            </a:r>
            <a:r>
              <a:rPr lang="ja-JP" altLang="en-US" sz="1600" dirty="0" smtClean="0">
                <a:latin typeface="+mj-ea"/>
                <a:ea typeface="+mj-ea"/>
              </a:rPr>
              <a:t>大学附属病院、　３、</a:t>
            </a:r>
            <a:r>
              <a:rPr lang="en-US" altLang="ja-JP" sz="1600" dirty="0" smtClean="0">
                <a:latin typeface="+mj-ea"/>
                <a:ea typeface="+mj-ea"/>
              </a:rPr>
              <a:t>△△</a:t>
            </a:r>
            <a:r>
              <a:rPr lang="ja-JP" altLang="en-US" sz="1600" dirty="0" smtClean="0">
                <a:latin typeface="+mj-ea"/>
                <a:ea typeface="+mj-ea"/>
              </a:rPr>
              <a:t>大学大学院</a:t>
            </a:r>
            <a:r>
              <a:rPr lang="en-US" altLang="ja-JP" sz="1600" dirty="0" smtClean="0">
                <a:latin typeface="+mj-ea"/>
                <a:ea typeface="+mj-ea"/>
              </a:rPr>
              <a:t>□□</a:t>
            </a:r>
            <a:endParaRPr lang="ja-JP" altLang="en-US" sz="1600" dirty="0">
              <a:latin typeface="+mj-ea"/>
              <a:ea typeface="+mj-ea"/>
            </a:endParaRPr>
          </a:p>
          <a:p>
            <a:endParaRPr kumimoji="1" lang="ja-JP" altLang="en-US" sz="2400" dirty="0"/>
          </a:p>
        </p:txBody>
      </p:sp>
      <p:sp>
        <p:nvSpPr>
          <p:cNvPr id="3" name="テキスト ボックス 2"/>
          <p:cNvSpPr txBox="1"/>
          <p:nvPr/>
        </p:nvSpPr>
        <p:spPr>
          <a:xfrm>
            <a:off x="1006053" y="4987448"/>
            <a:ext cx="6882213" cy="523220"/>
          </a:xfrm>
          <a:prstGeom prst="rect">
            <a:avLst/>
          </a:prstGeom>
          <a:noFill/>
        </p:spPr>
        <p:txBody>
          <a:bodyPr wrap="none" rtlCol="0">
            <a:spAutoFit/>
          </a:bodyPr>
          <a:lstStyle/>
          <a:p>
            <a:r>
              <a:rPr lang="ja-JP" altLang="en-US" sz="2800" dirty="0" smtClean="0">
                <a:solidFill>
                  <a:srgbClr val="6FEB05"/>
                </a:solidFill>
              </a:rPr>
              <a:t>（開示すべき利益相反状態がない場合の例）</a:t>
            </a:r>
            <a:endParaRPr kumimoji="1" lang="ja-JP" altLang="en-US" sz="2800" dirty="0">
              <a:solidFill>
                <a:srgbClr val="6FEB05"/>
              </a:solidFill>
            </a:endParaRPr>
          </a:p>
        </p:txBody>
      </p:sp>
    </p:spTree>
    <p:extLst>
      <p:ext uri="{BB962C8B-B14F-4D97-AF65-F5344CB8AC3E}">
        <p14:creationId xmlns:p14="http://schemas.microsoft.com/office/powerpoint/2010/main" val="2167923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4683" y="48105"/>
            <a:ext cx="2887632" cy="675539"/>
          </a:xfrm>
          <a:ln>
            <a:solidFill>
              <a:schemeClr val="tx1"/>
            </a:solidFill>
          </a:ln>
        </p:spPr>
        <p:txBody>
          <a:bodyPr>
            <a:normAutofit/>
          </a:bodyPr>
          <a:lstStyle/>
          <a:p>
            <a:r>
              <a:rPr kumimoji="1" lang="ja-JP" altLang="en-US" sz="3200" dirty="0" smtClean="0"/>
              <a:t>利益相反開示</a:t>
            </a:r>
            <a:endParaRPr kumimoji="1" lang="ja-JP" altLang="en-US" sz="3200" dirty="0"/>
          </a:p>
        </p:txBody>
      </p:sp>
      <p:sp>
        <p:nvSpPr>
          <p:cNvPr id="4" name="テキスト ボックス 3"/>
          <p:cNvSpPr txBox="1"/>
          <p:nvPr/>
        </p:nvSpPr>
        <p:spPr>
          <a:xfrm>
            <a:off x="280558" y="849690"/>
            <a:ext cx="8863441" cy="2600712"/>
          </a:xfrm>
          <a:prstGeom prst="rect">
            <a:avLst/>
          </a:prstGeom>
          <a:noFill/>
        </p:spPr>
        <p:txBody>
          <a:bodyPr wrap="square" rtlCol="0">
            <a:spAutoFit/>
          </a:bodyPr>
          <a:lstStyle/>
          <a:p>
            <a:r>
              <a:rPr lang="ja-JP" altLang="en-US" sz="2400" dirty="0" smtClean="0"/>
              <a:t>演題番号：</a:t>
            </a:r>
            <a:r>
              <a:rPr lang="en-US" altLang="ja-JP" sz="2400" dirty="0" smtClean="0"/>
              <a:t>〇〇〇—△</a:t>
            </a:r>
            <a:endParaRPr kumimoji="1" lang="en-US" altLang="ja-JP" sz="2400" dirty="0" smtClean="0"/>
          </a:p>
          <a:p>
            <a:pPr>
              <a:spcBef>
                <a:spcPts val="600"/>
              </a:spcBef>
            </a:pPr>
            <a:r>
              <a:rPr kumimoji="1" lang="ja-JP" altLang="en-US" sz="2400" dirty="0" smtClean="0"/>
              <a:t>演題名：</a:t>
            </a:r>
            <a:r>
              <a:rPr kumimoji="1" lang="en-US" altLang="ja-JP" sz="2400" dirty="0" smtClean="0"/>
              <a:t>〇〇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〇〇</a:t>
            </a:r>
          </a:p>
          <a:p>
            <a:pPr>
              <a:spcBef>
                <a:spcPts val="1200"/>
              </a:spcBef>
            </a:pPr>
            <a:r>
              <a:rPr lang="ja-JP" altLang="en-US" sz="2400" dirty="0" smtClean="0"/>
              <a:t>　　　　　</a:t>
            </a:r>
            <a:r>
              <a:rPr lang="en-US" altLang="ja-JP" sz="2400" dirty="0"/>
              <a:t> </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endParaRPr kumimoji="1" lang="en-US" altLang="ja-JP" sz="2400" dirty="0"/>
          </a:p>
          <a:p>
            <a:pPr>
              <a:spcBef>
                <a:spcPts val="1200"/>
              </a:spcBef>
            </a:pPr>
            <a:r>
              <a:rPr kumimoji="1" lang="ja-JP" altLang="en-US" sz="1600" dirty="0" smtClean="0">
                <a:latin typeface="+mj-ea"/>
                <a:ea typeface="+mj-ea"/>
              </a:rPr>
              <a:t>発表者名：　</a:t>
            </a:r>
            <a:r>
              <a:rPr kumimoji="1" lang="en-US" altLang="ja-JP" sz="1600" dirty="0" smtClean="0">
                <a:latin typeface="+mj-ea"/>
                <a:ea typeface="+mj-ea"/>
              </a:rPr>
              <a:t>〇〇〇〇</a:t>
            </a:r>
            <a:r>
              <a:rPr kumimoji="1" lang="ja-JP" altLang="en-US" sz="1600" baseline="30000" dirty="0" smtClean="0">
                <a:latin typeface="+mj-ea"/>
                <a:ea typeface="+mj-ea"/>
              </a:rPr>
              <a:t>１</a:t>
            </a:r>
            <a:r>
              <a:rPr kumimoji="1" lang="ja-JP" altLang="en-US" sz="1600" dirty="0" smtClean="0">
                <a:latin typeface="+mj-ea"/>
                <a:ea typeface="+mj-ea"/>
              </a:rPr>
              <a:t>、</a:t>
            </a:r>
            <a:r>
              <a:rPr lang="ja-JP" altLang="en-US" sz="1600" dirty="0" smtClean="0">
                <a:latin typeface="+mj-ea"/>
                <a:ea typeface="+mj-ea"/>
              </a:rPr>
              <a:t>　</a:t>
            </a:r>
            <a:r>
              <a:rPr kumimoji="1" lang="en-US" altLang="ja-JP" sz="1600" dirty="0" smtClean="0">
                <a:latin typeface="+mj-ea"/>
                <a:ea typeface="+mj-ea"/>
              </a:rPr>
              <a:t>■</a:t>
            </a:r>
            <a:r>
              <a:rPr lang="en-US" altLang="ja-JP" sz="1600" dirty="0" smtClean="0">
                <a:latin typeface="+mj-ea"/>
                <a:ea typeface="+mj-ea"/>
              </a:rPr>
              <a:t>■■■</a:t>
            </a:r>
            <a:r>
              <a:rPr lang="ja-JP" altLang="en-US" sz="1600" baseline="30000" dirty="0" smtClean="0">
                <a:latin typeface="+mj-ea"/>
                <a:ea typeface="+mj-ea"/>
              </a:rPr>
              <a:t>２</a:t>
            </a:r>
            <a:r>
              <a:rPr lang="ja-JP" altLang="en-US" sz="1600" dirty="0" smtClean="0">
                <a:latin typeface="+mj-ea"/>
                <a:ea typeface="+mj-ea"/>
              </a:rPr>
              <a:t>、　</a:t>
            </a:r>
            <a:r>
              <a:rPr lang="en-US" altLang="ja-JP" sz="1600" dirty="0" smtClean="0">
                <a:latin typeface="+mj-ea"/>
                <a:ea typeface="+mj-ea"/>
              </a:rPr>
              <a:t>△△△△</a:t>
            </a:r>
            <a:r>
              <a:rPr lang="ja-JP" altLang="en-US" sz="1600" baseline="30000" dirty="0" smtClean="0">
                <a:latin typeface="+mj-ea"/>
                <a:ea typeface="+mj-ea"/>
              </a:rPr>
              <a:t>１、２</a:t>
            </a:r>
            <a:r>
              <a:rPr lang="ja-JP" altLang="en-US" sz="1600" dirty="0" smtClean="0">
                <a:latin typeface="+mj-ea"/>
                <a:ea typeface="+mj-ea"/>
              </a:rPr>
              <a:t>、　</a:t>
            </a:r>
            <a:r>
              <a:rPr lang="en-US" altLang="ja-JP" sz="1600" dirty="0" smtClean="0">
                <a:latin typeface="+mj-ea"/>
                <a:ea typeface="+mj-ea"/>
              </a:rPr>
              <a:t>◇◇◇◇</a:t>
            </a:r>
            <a:r>
              <a:rPr lang="ja-JP" altLang="en-US" sz="1600" baseline="30000" dirty="0" smtClean="0">
                <a:latin typeface="+mj-ea"/>
                <a:ea typeface="+mj-ea"/>
              </a:rPr>
              <a:t>３</a:t>
            </a:r>
            <a:endParaRPr lang="en-US" altLang="ja-JP" sz="1600" baseline="30000" dirty="0" smtClean="0">
              <a:latin typeface="+mj-ea"/>
              <a:ea typeface="+mj-ea"/>
            </a:endParaRPr>
          </a:p>
          <a:p>
            <a:pPr>
              <a:spcBef>
                <a:spcPts val="1200"/>
              </a:spcBef>
            </a:pPr>
            <a:r>
              <a:rPr lang="ja-JP" altLang="en-US" sz="1600" dirty="0" smtClean="0">
                <a:latin typeface="+mj-ea"/>
                <a:ea typeface="+mj-ea"/>
              </a:rPr>
              <a:t>所　　　属：　１、</a:t>
            </a:r>
            <a:r>
              <a:rPr lang="en-US" altLang="ja-JP" sz="1600" dirty="0" smtClean="0">
                <a:latin typeface="+mj-ea"/>
                <a:ea typeface="+mj-ea"/>
              </a:rPr>
              <a:t>◎◎</a:t>
            </a:r>
            <a:r>
              <a:rPr lang="ja-JP" altLang="en-US" sz="1600" dirty="0" smtClean="0">
                <a:latin typeface="+mj-ea"/>
                <a:ea typeface="+mj-ea"/>
              </a:rPr>
              <a:t>大学</a:t>
            </a:r>
            <a:r>
              <a:rPr lang="en-US" altLang="ja-JP" sz="1600" dirty="0" smtClean="0">
                <a:latin typeface="+mj-ea"/>
                <a:ea typeface="+mj-ea"/>
              </a:rPr>
              <a:t>□□□</a:t>
            </a:r>
            <a:r>
              <a:rPr lang="ja-JP" altLang="en-US" sz="1600" dirty="0" smtClean="0">
                <a:latin typeface="+mj-ea"/>
                <a:ea typeface="+mj-ea"/>
              </a:rPr>
              <a:t>、　２、</a:t>
            </a:r>
            <a:r>
              <a:rPr lang="en-US" altLang="ja-JP" sz="1600" dirty="0" smtClean="0">
                <a:latin typeface="+mj-ea"/>
                <a:ea typeface="+mj-ea"/>
              </a:rPr>
              <a:t>△△</a:t>
            </a:r>
            <a:r>
              <a:rPr lang="ja-JP" altLang="en-US" sz="1600" dirty="0" smtClean="0">
                <a:latin typeface="+mj-ea"/>
                <a:ea typeface="+mj-ea"/>
              </a:rPr>
              <a:t>大学附属病院、　３、</a:t>
            </a:r>
            <a:r>
              <a:rPr lang="en-US" altLang="ja-JP" sz="1600" dirty="0" smtClean="0">
                <a:latin typeface="+mj-ea"/>
                <a:ea typeface="+mj-ea"/>
              </a:rPr>
              <a:t>△△</a:t>
            </a:r>
            <a:r>
              <a:rPr lang="ja-JP" altLang="en-US" sz="1600" dirty="0" smtClean="0">
                <a:latin typeface="+mj-ea"/>
                <a:ea typeface="+mj-ea"/>
              </a:rPr>
              <a:t>大学大学院</a:t>
            </a:r>
            <a:r>
              <a:rPr lang="en-US" altLang="ja-JP" sz="1600" dirty="0" smtClean="0">
                <a:latin typeface="+mj-ea"/>
                <a:ea typeface="+mj-ea"/>
              </a:rPr>
              <a:t>□□</a:t>
            </a:r>
            <a:endParaRPr lang="ja-JP" altLang="en-US" sz="1600" dirty="0">
              <a:latin typeface="+mj-ea"/>
              <a:ea typeface="+mj-ea"/>
            </a:endParaRPr>
          </a:p>
          <a:p>
            <a:endParaRPr kumimoji="1" lang="ja-JP" altLang="en-US" sz="2400" dirty="0"/>
          </a:p>
        </p:txBody>
      </p:sp>
      <p:sp>
        <p:nvSpPr>
          <p:cNvPr id="5" name="テキスト ボックス 4"/>
          <p:cNvSpPr txBox="1"/>
          <p:nvPr/>
        </p:nvSpPr>
        <p:spPr>
          <a:xfrm>
            <a:off x="264066" y="3173403"/>
            <a:ext cx="8500017" cy="430887"/>
          </a:xfrm>
          <a:prstGeom prst="rect">
            <a:avLst/>
          </a:prstGeom>
          <a:noFill/>
        </p:spPr>
        <p:txBody>
          <a:bodyPr wrap="square" rtlCol="0">
            <a:spAutoFit/>
          </a:bodyPr>
          <a:lstStyle/>
          <a:p>
            <a:r>
              <a:rPr kumimoji="1" lang="ja-JP" altLang="en-US" sz="2200" dirty="0" smtClean="0"/>
              <a:t>本演題に関連して、発表者らが開示すべき利益相反は以下の通りです。</a:t>
            </a:r>
            <a:endParaRPr kumimoji="1" lang="ja-JP" altLang="en-US" sz="2200" dirty="0"/>
          </a:p>
        </p:txBody>
      </p:sp>
      <p:sp>
        <p:nvSpPr>
          <p:cNvPr id="6" name="テキスト ボックス 5"/>
          <p:cNvSpPr txBox="1"/>
          <p:nvPr/>
        </p:nvSpPr>
        <p:spPr>
          <a:xfrm>
            <a:off x="4198923" y="176581"/>
            <a:ext cx="4466788" cy="369332"/>
          </a:xfrm>
          <a:prstGeom prst="rect">
            <a:avLst/>
          </a:prstGeom>
          <a:noFill/>
          <a:ln>
            <a:solidFill>
              <a:srgbClr val="000000"/>
            </a:solidFill>
          </a:ln>
        </p:spPr>
        <p:txBody>
          <a:bodyPr wrap="none" rtlCol="0">
            <a:spAutoFit/>
          </a:bodyPr>
          <a:lstStyle/>
          <a:p>
            <a:pPr algn="ctr"/>
            <a:r>
              <a:rPr lang="ja-JP" altLang="en-US" dirty="0" smtClean="0"/>
              <a:t>第１２１回日本解剖学会総会・全国学術集会</a:t>
            </a:r>
            <a:endParaRPr kumimoji="1" lang="ja-JP" altLang="en-US" dirty="0"/>
          </a:p>
        </p:txBody>
      </p:sp>
      <p:sp>
        <p:nvSpPr>
          <p:cNvPr id="3" name="テキスト ボックス 2"/>
          <p:cNvSpPr txBox="1"/>
          <p:nvPr/>
        </p:nvSpPr>
        <p:spPr>
          <a:xfrm>
            <a:off x="566121" y="3743564"/>
            <a:ext cx="8099590" cy="2677656"/>
          </a:xfrm>
          <a:prstGeom prst="rect">
            <a:avLst/>
          </a:prstGeom>
          <a:noFill/>
        </p:spPr>
        <p:txBody>
          <a:bodyPr wrap="square" rtlCol="0">
            <a:spAutoFit/>
          </a:bodyPr>
          <a:lstStyle/>
          <a:p>
            <a:r>
              <a:rPr lang="ja-JP" altLang="en-US" sz="1400" dirty="0" smtClean="0">
                <a:latin typeface="+mn-ea"/>
              </a:rPr>
              <a:t>代表発表者</a:t>
            </a:r>
            <a:r>
              <a:rPr lang="en-US" altLang="ja-JP" sz="1400" dirty="0">
                <a:latin typeface="+mn-ea"/>
              </a:rPr>
              <a:t>〇〇〇〇</a:t>
            </a:r>
            <a:r>
              <a:rPr lang="ja-JP" altLang="en-US" sz="1400" baseline="30000" dirty="0" smtClean="0">
                <a:latin typeface="+mn-ea"/>
              </a:rPr>
              <a:t>１</a:t>
            </a:r>
            <a:r>
              <a:rPr lang="ja-JP" altLang="en-US" sz="1400" dirty="0" smtClean="0">
                <a:latin typeface="+mn-ea"/>
              </a:rPr>
              <a:t>は</a:t>
            </a:r>
            <a:endParaRPr lang="en-US" altLang="ja-JP" sz="1400" dirty="0" smtClean="0">
              <a:latin typeface="+mn-ea"/>
            </a:endParaRPr>
          </a:p>
          <a:p>
            <a:r>
              <a:rPr lang="ja-JP" altLang="en-US" sz="1400" dirty="0" smtClean="0">
                <a:latin typeface="+mn-ea"/>
                <a:cs typeface="Arial" charset="0"/>
              </a:rPr>
              <a:t>① ●●株式会社より</a:t>
            </a:r>
            <a:r>
              <a:rPr lang="ja-JP" altLang="en-US" sz="1400" dirty="0" smtClean="0">
                <a:solidFill>
                  <a:srgbClr val="0000FF"/>
                </a:solidFill>
                <a:latin typeface="+mn-ea"/>
                <a:cs typeface="Arial" charset="0"/>
              </a:rPr>
              <a:t>本発表日より</a:t>
            </a:r>
            <a:r>
              <a:rPr lang="en-US" altLang="ja-JP" sz="1400" dirty="0" smtClean="0">
                <a:solidFill>
                  <a:srgbClr val="0000FF"/>
                </a:solidFill>
                <a:latin typeface="+mn-ea"/>
                <a:cs typeface="Arial" charset="0"/>
              </a:rPr>
              <a:t>1</a:t>
            </a:r>
            <a:r>
              <a:rPr lang="ja-JP" altLang="en-US" sz="1400" dirty="0" smtClean="0">
                <a:solidFill>
                  <a:srgbClr val="0000FF"/>
                </a:solidFill>
                <a:latin typeface="+mn-ea"/>
                <a:cs typeface="Arial" charset="0"/>
              </a:rPr>
              <a:t>年以内に</a:t>
            </a:r>
            <a:r>
              <a:rPr lang="ja-JP" altLang="en-US" sz="1400" dirty="0" smtClean="0">
                <a:latin typeface="+mn-ea"/>
                <a:cs typeface="Arial" charset="0"/>
              </a:rPr>
              <a:t>顧問料を受理しています。</a:t>
            </a:r>
            <a:endParaRPr lang="en-US" altLang="ja-JP" sz="1400" dirty="0" smtClean="0">
              <a:latin typeface="+mn-ea"/>
              <a:cs typeface="Arial" charset="0"/>
            </a:endParaRPr>
          </a:p>
          <a:p>
            <a:r>
              <a:rPr lang="ja-JP" altLang="en-US" sz="1400" dirty="0" smtClean="0">
                <a:latin typeface="+mn-ea"/>
                <a:cs typeface="Arial" charset="0"/>
              </a:rPr>
              <a:t>② ●●株式会社の株を保有しています。</a:t>
            </a:r>
            <a:endParaRPr lang="en-US" altLang="ja-JP" sz="1400" dirty="0" smtClean="0">
              <a:latin typeface="+mn-ea"/>
              <a:cs typeface="Arial" charset="0"/>
            </a:endParaRPr>
          </a:p>
          <a:p>
            <a:r>
              <a:rPr lang="ja-JP" altLang="en-US" sz="1400" dirty="0" smtClean="0">
                <a:latin typeface="+mn-ea"/>
                <a:cs typeface="Arial" charset="0"/>
              </a:rPr>
              <a:t>③ ●●株式会社より</a:t>
            </a:r>
            <a:r>
              <a:rPr lang="ja-JP" altLang="en-US" sz="1400" dirty="0" smtClean="0">
                <a:solidFill>
                  <a:srgbClr val="0000FF"/>
                </a:solidFill>
                <a:latin typeface="+mn-ea"/>
                <a:cs typeface="Arial" charset="0"/>
              </a:rPr>
              <a:t>本発表日より</a:t>
            </a:r>
            <a:r>
              <a:rPr lang="en-US" altLang="ja-JP" sz="1400" dirty="0" smtClean="0">
                <a:solidFill>
                  <a:srgbClr val="0000FF"/>
                </a:solidFill>
                <a:latin typeface="+mn-ea"/>
                <a:cs typeface="Arial" charset="0"/>
              </a:rPr>
              <a:t>1</a:t>
            </a:r>
            <a:r>
              <a:rPr lang="ja-JP" altLang="en-US" sz="1400" dirty="0" smtClean="0">
                <a:solidFill>
                  <a:srgbClr val="0000FF"/>
                </a:solidFill>
                <a:latin typeface="+mn-ea"/>
                <a:cs typeface="Arial" charset="0"/>
              </a:rPr>
              <a:t>年以内に</a:t>
            </a:r>
            <a:r>
              <a:rPr lang="ja-JP" altLang="en-US" sz="1400" dirty="0" smtClean="0">
                <a:latin typeface="+mn-ea"/>
                <a:cs typeface="Arial" charset="0"/>
              </a:rPr>
              <a:t>特許使用料を受理しています。</a:t>
            </a:r>
            <a:endParaRPr lang="en-US" altLang="ja-JP" sz="1400" dirty="0" smtClean="0">
              <a:latin typeface="+mn-ea"/>
              <a:cs typeface="Arial" charset="0"/>
            </a:endParaRPr>
          </a:p>
          <a:p>
            <a:r>
              <a:rPr lang="en-US" altLang="ja-JP" sz="1400" dirty="0" smtClean="0">
                <a:latin typeface="+mn-ea"/>
                <a:cs typeface="Arial" charset="0"/>
              </a:rPr>
              <a:t>④</a:t>
            </a:r>
            <a:r>
              <a:rPr lang="ja-JP" altLang="en-US" sz="1400" dirty="0" smtClean="0">
                <a:latin typeface="+mn-ea"/>
                <a:cs typeface="Arial" charset="0"/>
              </a:rPr>
              <a:t> </a:t>
            </a:r>
            <a:r>
              <a:rPr lang="ja-JP" altLang="en-US" sz="1400" dirty="0">
                <a:latin typeface="+mn-ea"/>
                <a:cs typeface="Arial" charset="0"/>
              </a:rPr>
              <a:t>●●株式会社の寄付講座に所属しています</a:t>
            </a:r>
            <a:r>
              <a:rPr lang="ja-JP" altLang="en-US" sz="1400" dirty="0" smtClean="0">
                <a:latin typeface="+mn-ea"/>
                <a:cs typeface="Arial" charset="0"/>
              </a:rPr>
              <a:t>。</a:t>
            </a:r>
            <a:endParaRPr lang="en-US" altLang="ja-JP" sz="1400" dirty="0" smtClean="0">
              <a:latin typeface="+mn-ea"/>
              <a:cs typeface="Arial" charset="0"/>
            </a:endParaRPr>
          </a:p>
          <a:p>
            <a:r>
              <a:rPr lang="en-US" altLang="ja-JP" sz="1400" dirty="0">
                <a:latin typeface="+mn-ea"/>
                <a:cs typeface="Arial" charset="0"/>
              </a:rPr>
              <a:t>⑤</a:t>
            </a:r>
            <a:r>
              <a:rPr lang="ja-JP" altLang="en-US" sz="1400" dirty="0">
                <a:latin typeface="+mn-ea"/>
                <a:cs typeface="Arial" charset="0"/>
              </a:rPr>
              <a:t> ●●株式会社より</a:t>
            </a:r>
            <a:r>
              <a:rPr lang="ja-JP" altLang="en-US" sz="1400" dirty="0">
                <a:solidFill>
                  <a:srgbClr val="0000FF"/>
                </a:solidFill>
                <a:latin typeface="+mn-ea"/>
                <a:cs typeface="Arial" charset="0"/>
              </a:rPr>
              <a:t>本発表日より</a:t>
            </a:r>
            <a:r>
              <a:rPr lang="en-US" altLang="ja-JP" sz="1400" dirty="0">
                <a:solidFill>
                  <a:srgbClr val="0000FF"/>
                </a:solidFill>
                <a:latin typeface="+mn-ea"/>
                <a:cs typeface="Arial" charset="0"/>
              </a:rPr>
              <a:t>1</a:t>
            </a:r>
            <a:r>
              <a:rPr lang="ja-JP" altLang="en-US" sz="1400" dirty="0">
                <a:solidFill>
                  <a:srgbClr val="0000FF"/>
                </a:solidFill>
                <a:latin typeface="+mn-ea"/>
                <a:cs typeface="Arial" charset="0"/>
              </a:rPr>
              <a:t>年以内に</a:t>
            </a:r>
            <a:r>
              <a:rPr lang="ja-JP" altLang="en-US" sz="1400" dirty="0">
                <a:latin typeface="+mn-ea"/>
                <a:cs typeface="Arial" charset="0"/>
              </a:rPr>
              <a:t>受託研究・共同</a:t>
            </a:r>
            <a:r>
              <a:rPr lang="ja-JP" altLang="en-US" sz="1400" dirty="0" smtClean="0">
                <a:latin typeface="+mn-ea"/>
                <a:cs typeface="Arial" charset="0"/>
              </a:rPr>
              <a:t>研究費・</a:t>
            </a:r>
            <a:r>
              <a:rPr lang="ja-JP" altLang="en-US" sz="1400" dirty="0">
                <a:latin typeface="+mn-ea"/>
                <a:cs typeface="Arial" charset="0"/>
              </a:rPr>
              <a:t>奨学寄付金</a:t>
            </a:r>
            <a:r>
              <a:rPr lang="ja-JP" altLang="en-US" sz="1400" dirty="0" smtClean="0">
                <a:latin typeface="+mn-ea"/>
                <a:cs typeface="Arial" charset="0"/>
              </a:rPr>
              <a:t>を</a:t>
            </a:r>
            <a:r>
              <a:rPr lang="ja-JP" altLang="en-US" sz="1400" dirty="0">
                <a:latin typeface="+mn-ea"/>
                <a:cs typeface="Arial" charset="0"/>
              </a:rPr>
              <a:t>受理しています。</a:t>
            </a:r>
            <a:endParaRPr lang="en-US" altLang="ja-JP" sz="1400" dirty="0">
              <a:latin typeface="+mn-ea"/>
              <a:cs typeface="Arial" charset="0"/>
            </a:endParaRPr>
          </a:p>
          <a:p>
            <a:r>
              <a:rPr lang="en-US" altLang="ja-JP" sz="1400" dirty="0" smtClean="0">
                <a:latin typeface="+mn-ea"/>
                <a:cs typeface="Arial" charset="0"/>
              </a:rPr>
              <a:t>⑥</a:t>
            </a:r>
            <a:r>
              <a:rPr lang="ja-JP" altLang="en-US" sz="1400" dirty="0" smtClean="0">
                <a:latin typeface="+mn-ea"/>
                <a:cs typeface="Arial" charset="0"/>
              </a:rPr>
              <a:t> ●●株式会社より</a:t>
            </a:r>
            <a:r>
              <a:rPr lang="ja-JP" altLang="en-US" sz="1400" dirty="0" smtClean="0">
                <a:solidFill>
                  <a:srgbClr val="0000FF"/>
                </a:solidFill>
                <a:latin typeface="+mn-ea"/>
                <a:cs typeface="Arial" charset="0"/>
              </a:rPr>
              <a:t>本発表日より</a:t>
            </a:r>
            <a:r>
              <a:rPr lang="en-US" altLang="ja-JP" sz="1400" dirty="0" smtClean="0">
                <a:solidFill>
                  <a:srgbClr val="0000FF"/>
                </a:solidFill>
                <a:latin typeface="+mn-ea"/>
                <a:cs typeface="Arial" charset="0"/>
              </a:rPr>
              <a:t>1</a:t>
            </a:r>
            <a:r>
              <a:rPr lang="ja-JP" altLang="en-US" sz="1400" dirty="0" smtClean="0">
                <a:solidFill>
                  <a:srgbClr val="0000FF"/>
                </a:solidFill>
                <a:latin typeface="+mn-ea"/>
                <a:cs typeface="Arial" charset="0"/>
              </a:rPr>
              <a:t>年以内に</a:t>
            </a:r>
            <a:r>
              <a:rPr lang="ja-JP" altLang="en-US" sz="1400" dirty="0" smtClean="0">
                <a:latin typeface="+mn-ea"/>
                <a:cs typeface="Arial" charset="0"/>
              </a:rPr>
              <a:t>講演料・原稿料を受理しています。</a:t>
            </a:r>
            <a:endParaRPr lang="en-US" altLang="ja-JP" sz="1400" dirty="0" smtClean="0">
              <a:latin typeface="+mn-ea"/>
              <a:cs typeface="Arial" charset="0"/>
            </a:endParaRPr>
          </a:p>
          <a:p>
            <a:r>
              <a:rPr lang="en-US" altLang="ja-JP" sz="1400" dirty="0" smtClean="0">
                <a:latin typeface="+mn-ea"/>
                <a:cs typeface="Arial" charset="0"/>
              </a:rPr>
              <a:t>⑦</a:t>
            </a:r>
            <a:r>
              <a:rPr lang="ja-JP" altLang="en-US" sz="1400" dirty="0" smtClean="0">
                <a:latin typeface="+mn-ea"/>
                <a:cs typeface="Arial" charset="0"/>
              </a:rPr>
              <a:t> ●●株式会社より</a:t>
            </a:r>
            <a:r>
              <a:rPr lang="ja-JP" altLang="en-US" sz="1400" dirty="0" smtClean="0">
                <a:solidFill>
                  <a:srgbClr val="0000FF"/>
                </a:solidFill>
                <a:latin typeface="+mn-ea"/>
                <a:cs typeface="Arial" charset="0"/>
              </a:rPr>
              <a:t>本発表日より</a:t>
            </a:r>
            <a:r>
              <a:rPr lang="en-US" altLang="ja-JP" sz="1400" dirty="0" smtClean="0">
                <a:solidFill>
                  <a:srgbClr val="0000FF"/>
                </a:solidFill>
                <a:latin typeface="+mn-ea"/>
                <a:cs typeface="Arial" charset="0"/>
              </a:rPr>
              <a:t>1</a:t>
            </a:r>
            <a:r>
              <a:rPr lang="ja-JP" altLang="en-US" sz="1400" dirty="0" smtClean="0">
                <a:solidFill>
                  <a:srgbClr val="0000FF"/>
                </a:solidFill>
                <a:latin typeface="+mn-ea"/>
                <a:cs typeface="Arial" charset="0"/>
              </a:rPr>
              <a:t>年以内に</a:t>
            </a:r>
            <a:r>
              <a:rPr lang="ja-JP" altLang="en-US" sz="1400" dirty="0" smtClean="0">
                <a:latin typeface="+mn-ea"/>
                <a:cs typeface="Arial" charset="0"/>
              </a:rPr>
              <a:t>研究とは関係ない金品などを受理しています。</a:t>
            </a:r>
            <a:endParaRPr lang="en-US" altLang="ja-JP" sz="1400" dirty="0" smtClean="0">
              <a:latin typeface="+mn-ea"/>
              <a:cs typeface="Arial" charset="0"/>
            </a:endParaRPr>
          </a:p>
          <a:p>
            <a:r>
              <a:rPr lang="ja-JP" altLang="en-US" sz="1400" dirty="0" smtClean="0">
                <a:latin typeface="+mn-ea"/>
                <a:cs typeface="Arial" charset="0"/>
              </a:rPr>
              <a:t>　（４枚目のスライドの「申告すべき利益相反のリスト」①～</a:t>
            </a:r>
            <a:r>
              <a:rPr lang="en-US" altLang="ja-JP" sz="1400" dirty="0" smtClean="0">
                <a:latin typeface="+mn-ea"/>
                <a:cs typeface="Arial" charset="0"/>
              </a:rPr>
              <a:t>⑦</a:t>
            </a:r>
            <a:r>
              <a:rPr lang="ja-JP" altLang="en-US" sz="1400" dirty="0" smtClean="0">
                <a:latin typeface="+mn-ea"/>
                <a:cs typeface="Arial" charset="0"/>
              </a:rPr>
              <a:t>を参照して記入すること）</a:t>
            </a:r>
            <a:endParaRPr lang="en-US" altLang="ja-JP" sz="1400" dirty="0" smtClean="0">
              <a:latin typeface="+mn-ea"/>
              <a:cs typeface="Arial" charset="0"/>
            </a:endParaRPr>
          </a:p>
          <a:p>
            <a:endParaRPr lang="en-US" altLang="ja-JP" sz="1400" dirty="0" smtClean="0">
              <a:latin typeface="+mn-ea"/>
              <a:cs typeface="Arial" charset="0"/>
            </a:endParaRPr>
          </a:p>
          <a:p>
            <a:r>
              <a:rPr lang="ja-JP" altLang="en-US" sz="1400" dirty="0" smtClean="0">
                <a:latin typeface="+mn-ea"/>
                <a:cs typeface="Arial" charset="0"/>
              </a:rPr>
              <a:t>共同発表者</a:t>
            </a:r>
            <a:r>
              <a:rPr lang="en-US" altLang="ja-JP" sz="1400" dirty="0">
                <a:latin typeface="+mn-ea"/>
              </a:rPr>
              <a:t>■■■■</a:t>
            </a:r>
            <a:r>
              <a:rPr lang="ja-JP" altLang="en-US" sz="1400" baseline="30000" dirty="0" smtClean="0">
                <a:latin typeface="+mn-ea"/>
              </a:rPr>
              <a:t>２</a:t>
            </a:r>
            <a:r>
              <a:rPr lang="ja-JP" altLang="en-US" sz="1400" dirty="0" smtClean="0">
                <a:latin typeface="+mn-ea"/>
              </a:rPr>
              <a:t>は</a:t>
            </a:r>
            <a:endParaRPr lang="en-US" altLang="ja-JP" sz="1400" dirty="0" smtClean="0">
              <a:latin typeface="+mn-ea"/>
            </a:endParaRPr>
          </a:p>
          <a:p>
            <a:r>
              <a:rPr lang="en-US" altLang="ja-JP" sz="1400" dirty="0" smtClean="0">
                <a:latin typeface="+mn-ea"/>
                <a:cs typeface="Arial" charset="0"/>
              </a:rPr>
              <a:t>④</a:t>
            </a:r>
            <a:r>
              <a:rPr lang="ja-JP" altLang="en-US" sz="1400" dirty="0" smtClean="0">
                <a:latin typeface="+mn-ea"/>
                <a:cs typeface="Arial" charset="0"/>
              </a:rPr>
              <a:t> </a:t>
            </a:r>
            <a:r>
              <a:rPr lang="en-US" altLang="ja-JP" sz="1400" dirty="0" smtClean="0">
                <a:latin typeface="+mn-ea"/>
                <a:cs typeface="Arial" charset="0"/>
              </a:rPr>
              <a:t>△△</a:t>
            </a:r>
            <a:r>
              <a:rPr lang="ja-JP" altLang="en-US" sz="1400" dirty="0" smtClean="0">
                <a:latin typeface="+mn-ea"/>
                <a:cs typeface="Arial" charset="0"/>
              </a:rPr>
              <a:t>株式会社の寄附講座に所属しています。</a:t>
            </a:r>
            <a:endParaRPr lang="en-US" altLang="ja-JP" sz="1400" dirty="0" smtClean="0">
              <a:latin typeface="Arial" charset="0"/>
              <a:ea typeface="ＭＳ ゴシック" charset="0"/>
              <a:cs typeface="Arial" charset="0"/>
            </a:endParaRPr>
          </a:p>
        </p:txBody>
      </p:sp>
      <p:sp>
        <p:nvSpPr>
          <p:cNvPr id="7" name="テキスト ボックス 6"/>
          <p:cNvSpPr txBox="1"/>
          <p:nvPr/>
        </p:nvSpPr>
        <p:spPr>
          <a:xfrm>
            <a:off x="2277215" y="6381200"/>
            <a:ext cx="6866784" cy="523220"/>
          </a:xfrm>
          <a:prstGeom prst="rect">
            <a:avLst/>
          </a:prstGeom>
          <a:noFill/>
        </p:spPr>
        <p:txBody>
          <a:bodyPr wrap="none" rtlCol="0">
            <a:spAutoFit/>
          </a:bodyPr>
          <a:lstStyle/>
          <a:p>
            <a:r>
              <a:rPr lang="ja-JP" altLang="en-US" sz="2800" dirty="0" smtClean="0">
                <a:solidFill>
                  <a:srgbClr val="6FEB05"/>
                </a:solidFill>
              </a:rPr>
              <a:t>（開示すべき利益相反状態がある場合の例）</a:t>
            </a:r>
            <a:endParaRPr kumimoji="1" lang="ja-JP" altLang="en-US" sz="2800" dirty="0">
              <a:solidFill>
                <a:srgbClr val="6FEB05"/>
              </a:solidFill>
            </a:endParaRPr>
          </a:p>
        </p:txBody>
      </p:sp>
    </p:spTree>
    <p:extLst>
      <p:ext uri="{BB962C8B-B14F-4D97-AF65-F5344CB8AC3E}">
        <p14:creationId xmlns:p14="http://schemas.microsoft.com/office/powerpoint/2010/main" val="2233866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4683" y="48105"/>
            <a:ext cx="2887632" cy="675539"/>
          </a:xfrm>
          <a:ln>
            <a:solidFill>
              <a:schemeClr val="tx1"/>
            </a:solidFill>
          </a:ln>
        </p:spPr>
        <p:txBody>
          <a:bodyPr>
            <a:normAutofit/>
          </a:bodyPr>
          <a:lstStyle/>
          <a:p>
            <a:r>
              <a:rPr kumimoji="1" lang="ja-JP" altLang="en-US" sz="3200" dirty="0" smtClean="0"/>
              <a:t>利益相反開示</a:t>
            </a:r>
            <a:endParaRPr kumimoji="1" lang="ja-JP" altLang="en-US" sz="3200" dirty="0"/>
          </a:p>
        </p:txBody>
      </p:sp>
      <p:sp>
        <p:nvSpPr>
          <p:cNvPr id="4" name="テキスト ボックス 3"/>
          <p:cNvSpPr txBox="1"/>
          <p:nvPr/>
        </p:nvSpPr>
        <p:spPr>
          <a:xfrm>
            <a:off x="280558" y="849690"/>
            <a:ext cx="8863441" cy="2600712"/>
          </a:xfrm>
          <a:prstGeom prst="rect">
            <a:avLst/>
          </a:prstGeom>
          <a:noFill/>
        </p:spPr>
        <p:txBody>
          <a:bodyPr wrap="square" rtlCol="0">
            <a:spAutoFit/>
          </a:bodyPr>
          <a:lstStyle/>
          <a:p>
            <a:r>
              <a:rPr lang="ja-JP" altLang="en-US" sz="2400" dirty="0" smtClean="0"/>
              <a:t>演題番号：</a:t>
            </a:r>
            <a:r>
              <a:rPr lang="en-US" altLang="ja-JP" sz="2400" dirty="0" smtClean="0"/>
              <a:t>〇〇〇—△</a:t>
            </a:r>
            <a:endParaRPr kumimoji="1" lang="en-US" altLang="ja-JP" sz="2400" dirty="0" smtClean="0"/>
          </a:p>
          <a:p>
            <a:pPr>
              <a:spcBef>
                <a:spcPts val="600"/>
              </a:spcBef>
            </a:pPr>
            <a:r>
              <a:rPr kumimoji="1" lang="ja-JP" altLang="en-US" sz="2400" dirty="0" smtClean="0"/>
              <a:t>演題名：</a:t>
            </a:r>
            <a:r>
              <a:rPr kumimoji="1" lang="en-US" altLang="ja-JP" sz="2400" dirty="0" smtClean="0"/>
              <a:t>〇〇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〇〇</a:t>
            </a:r>
          </a:p>
          <a:p>
            <a:pPr>
              <a:spcBef>
                <a:spcPts val="1200"/>
              </a:spcBef>
            </a:pPr>
            <a:r>
              <a:rPr lang="ja-JP" altLang="en-US" sz="2400" dirty="0" smtClean="0"/>
              <a:t>　　　　　</a:t>
            </a:r>
            <a:r>
              <a:rPr lang="en-US" altLang="ja-JP" sz="2400" dirty="0"/>
              <a:t> </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r>
              <a:rPr lang="en-US" altLang="ja-JP" sz="2400" dirty="0"/>
              <a:t>〇</a:t>
            </a:r>
            <a:r>
              <a:rPr lang="en-US" altLang="ja-JP" sz="2400" dirty="0" smtClean="0"/>
              <a:t>〇</a:t>
            </a:r>
            <a:endParaRPr kumimoji="1" lang="en-US" altLang="ja-JP" sz="2400" dirty="0"/>
          </a:p>
          <a:p>
            <a:pPr>
              <a:spcBef>
                <a:spcPts val="1200"/>
              </a:spcBef>
            </a:pPr>
            <a:r>
              <a:rPr kumimoji="1" lang="ja-JP" altLang="en-US" sz="1600" dirty="0" smtClean="0">
                <a:latin typeface="+mj-ea"/>
                <a:ea typeface="+mj-ea"/>
              </a:rPr>
              <a:t>発表者名：　</a:t>
            </a:r>
            <a:r>
              <a:rPr kumimoji="1" lang="en-US" altLang="ja-JP" sz="1600" dirty="0" smtClean="0">
                <a:latin typeface="+mj-ea"/>
                <a:ea typeface="+mj-ea"/>
              </a:rPr>
              <a:t>〇〇〇〇</a:t>
            </a:r>
            <a:r>
              <a:rPr kumimoji="1" lang="ja-JP" altLang="en-US" sz="1600" baseline="30000" dirty="0" smtClean="0">
                <a:latin typeface="+mj-ea"/>
                <a:ea typeface="+mj-ea"/>
              </a:rPr>
              <a:t>１</a:t>
            </a:r>
            <a:r>
              <a:rPr kumimoji="1" lang="ja-JP" altLang="en-US" sz="1600" dirty="0" smtClean="0">
                <a:latin typeface="+mj-ea"/>
                <a:ea typeface="+mj-ea"/>
              </a:rPr>
              <a:t>、</a:t>
            </a:r>
            <a:r>
              <a:rPr lang="ja-JP" altLang="en-US" sz="1600" dirty="0" smtClean="0">
                <a:latin typeface="+mj-ea"/>
                <a:ea typeface="+mj-ea"/>
              </a:rPr>
              <a:t>　</a:t>
            </a:r>
            <a:r>
              <a:rPr kumimoji="1" lang="en-US" altLang="ja-JP" sz="1600" dirty="0" smtClean="0">
                <a:latin typeface="+mj-ea"/>
                <a:ea typeface="+mj-ea"/>
              </a:rPr>
              <a:t>■</a:t>
            </a:r>
            <a:r>
              <a:rPr lang="en-US" altLang="ja-JP" sz="1600" dirty="0" smtClean="0">
                <a:latin typeface="+mj-ea"/>
                <a:ea typeface="+mj-ea"/>
              </a:rPr>
              <a:t>■■■</a:t>
            </a:r>
            <a:r>
              <a:rPr lang="ja-JP" altLang="en-US" sz="1600" baseline="30000" dirty="0" smtClean="0">
                <a:latin typeface="+mj-ea"/>
                <a:ea typeface="+mj-ea"/>
              </a:rPr>
              <a:t>２</a:t>
            </a:r>
            <a:r>
              <a:rPr lang="ja-JP" altLang="en-US" sz="1600" dirty="0" smtClean="0">
                <a:latin typeface="+mj-ea"/>
                <a:ea typeface="+mj-ea"/>
              </a:rPr>
              <a:t>、　</a:t>
            </a:r>
            <a:r>
              <a:rPr lang="en-US" altLang="ja-JP" sz="1600" dirty="0" smtClean="0">
                <a:latin typeface="+mj-ea"/>
                <a:ea typeface="+mj-ea"/>
              </a:rPr>
              <a:t>△△△△</a:t>
            </a:r>
            <a:r>
              <a:rPr lang="ja-JP" altLang="en-US" sz="1600" baseline="30000" dirty="0" smtClean="0">
                <a:latin typeface="+mj-ea"/>
                <a:ea typeface="+mj-ea"/>
              </a:rPr>
              <a:t>１、２</a:t>
            </a:r>
            <a:r>
              <a:rPr lang="ja-JP" altLang="en-US" sz="1600" dirty="0" smtClean="0">
                <a:latin typeface="+mj-ea"/>
                <a:ea typeface="+mj-ea"/>
              </a:rPr>
              <a:t>、　</a:t>
            </a:r>
            <a:r>
              <a:rPr lang="en-US" altLang="ja-JP" sz="1600" dirty="0" smtClean="0">
                <a:latin typeface="+mj-ea"/>
                <a:ea typeface="+mj-ea"/>
              </a:rPr>
              <a:t>◇◇◇◇</a:t>
            </a:r>
            <a:r>
              <a:rPr lang="ja-JP" altLang="en-US" sz="1600" baseline="30000" dirty="0" smtClean="0">
                <a:latin typeface="+mj-ea"/>
                <a:ea typeface="+mj-ea"/>
              </a:rPr>
              <a:t>３</a:t>
            </a:r>
            <a:endParaRPr lang="en-US" altLang="ja-JP" sz="1600" baseline="30000" dirty="0" smtClean="0">
              <a:latin typeface="+mj-ea"/>
              <a:ea typeface="+mj-ea"/>
            </a:endParaRPr>
          </a:p>
          <a:p>
            <a:pPr>
              <a:spcBef>
                <a:spcPts val="1200"/>
              </a:spcBef>
            </a:pPr>
            <a:r>
              <a:rPr lang="ja-JP" altLang="en-US" sz="1600" dirty="0" smtClean="0">
                <a:latin typeface="+mj-ea"/>
                <a:ea typeface="+mj-ea"/>
              </a:rPr>
              <a:t>所　　　属：　１、</a:t>
            </a:r>
            <a:r>
              <a:rPr lang="en-US" altLang="ja-JP" sz="1600" dirty="0" smtClean="0">
                <a:latin typeface="+mj-ea"/>
                <a:ea typeface="+mj-ea"/>
              </a:rPr>
              <a:t>◎◎</a:t>
            </a:r>
            <a:r>
              <a:rPr lang="ja-JP" altLang="en-US" sz="1600" dirty="0" smtClean="0">
                <a:latin typeface="+mj-ea"/>
                <a:ea typeface="+mj-ea"/>
              </a:rPr>
              <a:t>株式会社開発部、　２、</a:t>
            </a:r>
            <a:r>
              <a:rPr lang="en-US" altLang="ja-JP" sz="1600" dirty="0" smtClean="0">
                <a:latin typeface="+mj-ea"/>
                <a:ea typeface="+mj-ea"/>
              </a:rPr>
              <a:t>△△</a:t>
            </a:r>
            <a:r>
              <a:rPr lang="ja-JP" altLang="en-US" sz="1600" dirty="0" smtClean="0">
                <a:latin typeface="+mj-ea"/>
                <a:ea typeface="+mj-ea"/>
              </a:rPr>
              <a:t>大学</a:t>
            </a:r>
            <a:r>
              <a:rPr lang="en-US" altLang="ja-JP" sz="1600" dirty="0" smtClean="0">
                <a:latin typeface="+mj-ea"/>
                <a:ea typeface="+mj-ea"/>
              </a:rPr>
              <a:t>□□</a:t>
            </a:r>
            <a:r>
              <a:rPr lang="ja-JP" altLang="en-US" sz="1600" dirty="0" smtClean="0">
                <a:latin typeface="+mj-ea"/>
                <a:ea typeface="+mj-ea"/>
              </a:rPr>
              <a:t>寄附講座、　３、</a:t>
            </a:r>
            <a:r>
              <a:rPr lang="en-US" altLang="ja-JP" sz="1600" dirty="0" smtClean="0">
                <a:latin typeface="+mj-ea"/>
                <a:ea typeface="+mj-ea"/>
              </a:rPr>
              <a:t>△△</a:t>
            </a:r>
            <a:r>
              <a:rPr lang="ja-JP" altLang="en-US" sz="1600" dirty="0" smtClean="0">
                <a:latin typeface="+mj-ea"/>
                <a:ea typeface="+mj-ea"/>
              </a:rPr>
              <a:t>大学大学院</a:t>
            </a:r>
            <a:r>
              <a:rPr lang="en-US" altLang="ja-JP" sz="1600" dirty="0" smtClean="0">
                <a:latin typeface="+mj-ea"/>
                <a:ea typeface="+mj-ea"/>
              </a:rPr>
              <a:t>□□</a:t>
            </a:r>
            <a:endParaRPr lang="ja-JP" altLang="en-US" sz="1600" dirty="0">
              <a:latin typeface="+mj-ea"/>
              <a:ea typeface="+mj-ea"/>
            </a:endParaRPr>
          </a:p>
          <a:p>
            <a:endParaRPr kumimoji="1" lang="ja-JP" altLang="en-US" sz="2400" dirty="0"/>
          </a:p>
        </p:txBody>
      </p:sp>
      <p:sp>
        <p:nvSpPr>
          <p:cNvPr id="5" name="テキスト ボックス 4"/>
          <p:cNvSpPr txBox="1"/>
          <p:nvPr/>
        </p:nvSpPr>
        <p:spPr>
          <a:xfrm>
            <a:off x="264066" y="3173403"/>
            <a:ext cx="8500017" cy="430887"/>
          </a:xfrm>
          <a:prstGeom prst="rect">
            <a:avLst/>
          </a:prstGeom>
          <a:noFill/>
        </p:spPr>
        <p:txBody>
          <a:bodyPr wrap="square" rtlCol="0">
            <a:spAutoFit/>
          </a:bodyPr>
          <a:lstStyle/>
          <a:p>
            <a:r>
              <a:rPr kumimoji="1" lang="ja-JP" altLang="en-US" sz="2200" dirty="0" smtClean="0"/>
              <a:t>本演題に関連して、発表者らが開示すべき利益相反は以下の通りです。</a:t>
            </a:r>
            <a:endParaRPr kumimoji="1" lang="ja-JP" altLang="en-US" sz="2200" dirty="0"/>
          </a:p>
        </p:txBody>
      </p:sp>
      <p:sp>
        <p:nvSpPr>
          <p:cNvPr id="6" name="テキスト ボックス 5"/>
          <p:cNvSpPr txBox="1"/>
          <p:nvPr/>
        </p:nvSpPr>
        <p:spPr>
          <a:xfrm>
            <a:off x="4198923" y="176581"/>
            <a:ext cx="4466788" cy="369332"/>
          </a:xfrm>
          <a:prstGeom prst="rect">
            <a:avLst/>
          </a:prstGeom>
          <a:noFill/>
          <a:ln>
            <a:solidFill>
              <a:srgbClr val="000000"/>
            </a:solidFill>
          </a:ln>
        </p:spPr>
        <p:txBody>
          <a:bodyPr wrap="none" rtlCol="0">
            <a:spAutoFit/>
          </a:bodyPr>
          <a:lstStyle/>
          <a:p>
            <a:pPr algn="ctr"/>
            <a:r>
              <a:rPr lang="ja-JP" altLang="en-US" dirty="0" smtClean="0"/>
              <a:t>第１２１回日本解剖学会総会・全国学術集会</a:t>
            </a:r>
            <a:endParaRPr kumimoji="1" lang="ja-JP" altLang="en-US" dirty="0"/>
          </a:p>
        </p:txBody>
      </p:sp>
      <p:sp>
        <p:nvSpPr>
          <p:cNvPr id="3" name="テキスト ボックス 2"/>
          <p:cNvSpPr txBox="1"/>
          <p:nvPr/>
        </p:nvSpPr>
        <p:spPr>
          <a:xfrm>
            <a:off x="566121" y="3871900"/>
            <a:ext cx="8099590" cy="1323439"/>
          </a:xfrm>
          <a:prstGeom prst="rect">
            <a:avLst/>
          </a:prstGeom>
          <a:noFill/>
        </p:spPr>
        <p:txBody>
          <a:bodyPr wrap="square" rtlCol="0">
            <a:spAutoFit/>
          </a:bodyPr>
          <a:lstStyle/>
          <a:p>
            <a:r>
              <a:rPr lang="ja-JP" altLang="en-US" sz="1600" dirty="0" smtClean="0">
                <a:latin typeface="+mn-ea"/>
              </a:rPr>
              <a:t>代表発表者</a:t>
            </a:r>
            <a:r>
              <a:rPr lang="en-US" altLang="ja-JP" sz="1600" dirty="0">
                <a:latin typeface="+mn-ea"/>
              </a:rPr>
              <a:t>〇〇〇〇</a:t>
            </a:r>
            <a:r>
              <a:rPr lang="ja-JP" altLang="en-US" sz="1600" baseline="30000" dirty="0" smtClean="0">
                <a:latin typeface="+mn-ea"/>
              </a:rPr>
              <a:t>１</a:t>
            </a:r>
            <a:r>
              <a:rPr lang="ja-JP" altLang="en-US" sz="1600" dirty="0" smtClean="0">
                <a:latin typeface="+mn-ea"/>
              </a:rPr>
              <a:t>は企業に所属しており、研究費および該当する者の給与等は</a:t>
            </a:r>
            <a:r>
              <a:rPr lang="en-US" altLang="ja-JP" sz="1600" dirty="0">
                <a:latin typeface="+mj-ea"/>
              </a:rPr>
              <a:t>◎◎</a:t>
            </a:r>
            <a:r>
              <a:rPr lang="ja-JP" altLang="en-US" sz="1600" dirty="0">
                <a:latin typeface="+mj-ea"/>
              </a:rPr>
              <a:t>株式</a:t>
            </a:r>
            <a:r>
              <a:rPr lang="ja-JP" altLang="en-US" sz="1600" dirty="0" smtClean="0">
                <a:latin typeface="+mj-ea"/>
              </a:rPr>
              <a:t>会社より支給されています。</a:t>
            </a:r>
            <a:endParaRPr lang="en-US" altLang="ja-JP" sz="1600" dirty="0" smtClean="0">
              <a:latin typeface="+mn-ea"/>
            </a:endParaRPr>
          </a:p>
          <a:p>
            <a:endParaRPr lang="en-US" altLang="ja-JP" sz="1600" dirty="0" smtClean="0">
              <a:latin typeface="+mn-ea"/>
              <a:cs typeface="Arial" charset="0"/>
            </a:endParaRPr>
          </a:p>
          <a:p>
            <a:r>
              <a:rPr lang="ja-JP" altLang="en-US" sz="1600" dirty="0" smtClean="0">
                <a:latin typeface="+mn-ea"/>
                <a:cs typeface="Arial" charset="0"/>
              </a:rPr>
              <a:t>共同発表者</a:t>
            </a:r>
            <a:r>
              <a:rPr lang="en-US" altLang="ja-JP" sz="1600" dirty="0">
                <a:latin typeface="+mn-ea"/>
              </a:rPr>
              <a:t>■■■■</a:t>
            </a:r>
            <a:r>
              <a:rPr lang="ja-JP" altLang="en-US" sz="1600" baseline="30000" dirty="0" smtClean="0">
                <a:latin typeface="+mn-ea"/>
              </a:rPr>
              <a:t>２</a:t>
            </a:r>
            <a:r>
              <a:rPr lang="ja-JP" altLang="en-US" sz="1600" dirty="0" smtClean="0">
                <a:latin typeface="+mn-ea"/>
              </a:rPr>
              <a:t>と</a:t>
            </a:r>
            <a:r>
              <a:rPr lang="en-US" altLang="ja-JP" sz="1600" dirty="0">
                <a:latin typeface="+mj-ea"/>
              </a:rPr>
              <a:t>△△△△</a:t>
            </a:r>
            <a:r>
              <a:rPr lang="ja-JP" altLang="en-US" sz="1600" baseline="30000" dirty="0">
                <a:latin typeface="+mj-ea"/>
              </a:rPr>
              <a:t>１、２</a:t>
            </a:r>
            <a:r>
              <a:rPr lang="ja-JP" altLang="en-US" sz="1600" dirty="0" smtClean="0">
                <a:latin typeface="+mn-ea"/>
              </a:rPr>
              <a:t>は</a:t>
            </a:r>
            <a:endParaRPr lang="en-US" altLang="ja-JP" sz="1600" dirty="0" smtClean="0">
              <a:latin typeface="+mn-ea"/>
            </a:endParaRPr>
          </a:p>
          <a:p>
            <a:r>
              <a:rPr lang="en-US" altLang="ja-JP" sz="1600" dirty="0" smtClean="0">
                <a:latin typeface="+mn-ea"/>
                <a:cs typeface="Arial" charset="0"/>
              </a:rPr>
              <a:t>④</a:t>
            </a:r>
            <a:r>
              <a:rPr lang="ja-JP" altLang="en-US" sz="1600" dirty="0" smtClean="0">
                <a:latin typeface="+mn-ea"/>
                <a:cs typeface="Arial" charset="0"/>
              </a:rPr>
              <a:t> </a:t>
            </a:r>
            <a:r>
              <a:rPr lang="en-US" altLang="ja-JP" sz="1600" dirty="0" smtClean="0">
                <a:latin typeface="+mn-ea"/>
                <a:cs typeface="Arial" charset="0"/>
              </a:rPr>
              <a:t>◎◎</a:t>
            </a:r>
            <a:r>
              <a:rPr lang="ja-JP" altLang="en-US" sz="1600" dirty="0" smtClean="0">
                <a:latin typeface="+mn-ea"/>
                <a:cs typeface="Arial" charset="0"/>
              </a:rPr>
              <a:t>株式会社の寄附講座に所属しています。</a:t>
            </a:r>
            <a:endParaRPr lang="en-US" altLang="ja-JP" sz="1600" dirty="0" smtClean="0">
              <a:latin typeface="Arial" charset="0"/>
              <a:ea typeface="ＭＳ ゴシック" charset="0"/>
              <a:cs typeface="Arial" charset="0"/>
            </a:endParaRPr>
          </a:p>
        </p:txBody>
      </p:sp>
      <p:sp>
        <p:nvSpPr>
          <p:cNvPr id="7" name="テキスト ボックス 6"/>
          <p:cNvSpPr txBox="1"/>
          <p:nvPr/>
        </p:nvSpPr>
        <p:spPr>
          <a:xfrm>
            <a:off x="1207212" y="5504395"/>
            <a:ext cx="5486598" cy="523220"/>
          </a:xfrm>
          <a:prstGeom prst="rect">
            <a:avLst/>
          </a:prstGeom>
          <a:noFill/>
        </p:spPr>
        <p:txBody>
          <a:bodyPr wrap="none" rtlCol="0">
            <a:spAutoFit/>
          </a:bodyPr>
          <a:lstStyle/>
          <a:p>
            <a:r>
              <a:rPr lang="ja-JP" altLang="en-US" sz="2800" dirty="0" smtClean="0">
                <a:solidFill>
                  <a:srgbClr val="6FEB05"/>
                </a:solidFill>
              </a:rPr>
              <a:t>（発表者が企業に属する場合の例）</a:t>
            </a:r>
            <a:endParaRPr kumimoji="1" lang="ja-JP" altLang="en-US" sz="2800" dirty="0">
              <a:solidFill>
                <a:srgbClr val="6FEB05"/>
              </a:solidFill>
            </a:endParaRPr>
          </a:p>
        </p:txBody>
      </p:sp>
    </p:spTree>
    <p:extLst>
      <p:ext uri="{BB962C8B-B14F-4D97-AF65-F5344CB8AC3E}">
        <p14:creationId xmlns:p14="http://schemas.microsoft.com/office/powerpoint/2010/main" val="354501198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9571"/>
            <a:ext cx="8229600" cy="646316"/>
          </a:xfrm>
        </p:spPr>
        <p:txBody>
          <a:bodyPr>
            <a:normAutofit/>
          </a:bodyPr>
          <a:lstStyle/>
          <a:p>
            <a:r>
              <a:rPr lang="ja-JP" altLang="en-US" sz="3200" dirty="0" smtClean="0">
                <a:latin typeface="Arial" charset="0"/>
                <a:ea typeface="ＭＳ ゴシック" charset="0"/>
                <a:cs typeface="Arial" charset="0"/>
              </a:rPr>
              <a:t>申告すべき利益相反のリスト</a:t>
            </a:r>
            <a:endParaRPr kumimoji="1" lang="ja-JP" altLang="en-US" sz="3200" dirty="0"/>
          </a:p>
        </p:txBody>
      </p:sp>
      <p:graphicFrame>
        <p:nvGraphicFramePr>
          <p:cNvPr id="7" name="表 6"/>
          <p:cNvGraphicFramePr>
            <a:graphicFrameLocks noGrp="1"/>
          </p:cNvGraphicFramePr>
          <p:nvPr>
            <p:extLst>
              <p:ext uri="{D42A27DB-BD31-4B8C-83A1-F6EECF244321}">
                <p14:modId xmlns:p14="http://schemas.microsoft.com/office/powerpoint/2010/main" val="3647946382"/>
              </p:ext>
            </p:extLst>
          </p:nvPr>
        </p:nvGraphicFramePr>
        <p:xfrm>
          <a:off x="321313" y="708877"/>
          <a:ext cx="8583616" cy="5002977"/>
        </p:xfrm>
        <a:graphic>
          <a:graphicData uri="http://schemas.openxmlformats.org/drawingml/2006/table">
            <a:tbl>
              <a:tblPr firstRow="1" bandRow="1">
                <a:tableStyleId>{2D5ABB26-0587-4C30-8999-92F81FD0307C}</a:tableStyleId>
              </a:tblPr>
              <a:tblGrid>
                <a:gridCol w="623727"/>
                <a:gridCol w="2347834"/>
                <a:gridCol w="5612055"/>
              </a:tblGrid>
              <a:tr h="643367">
                <a:tc>
                  <a:txBody>
                    <a:bodyPr/>
                    <a:lstStyle/>
                    <a:p>
                      <a:pPr algn="ctr"/>
                      <a:r>
                        <a:rPr kumimoji="1" lang="en-US" altLang="ja-JP" sz="1600" dirty="0" smtClean="0"/>
                        <a:t>①</a:t>
                      </a:r>
                      <a:endParaRPr kumimoji="1" lang="ja-JP" altLang="en-US" sz="16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kumimoji="1" lang="ja-JP" altLang="en-US" sz="1600" dirty="0" smtClean="0"/>
                        <a:t>企業・団体等における役員・顧問職としての活動</a:t>
                      </a:r>
                      <a:endParaRPr kumimoji="1" lang="ja-JP" altLang="en-US" sz="16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r>
                        <a:rPr kumimoji="1" lang="en-US" altLang="ja-JP" sz="1600" kern="1200" dirty="0" smtClean="0">
                          <a:solidFill>
                            <a:schemeClr val="tx1"/>
                          </a:solidFill>
                          <a:latin typeface="+mn-lt"/>
                          <a:ea typeface="+mn-ea"/>
                          <a:cs typeface="+mn-cs"/>
                        </a:rPr>
                        <a:t>1</a:t>
                      </a:r>
                      <a:r>
                        <a:rPr kumimoji="1" lang="ja-JP" altLang="en-US" sz="1600" kern="1200" dirty="0" smtClean="0">
                          <a:solidFill>
                            <a:schemeClr val="tx1"/>
                          </a:solidFill>
                          <a:latin typeface="+mn-lt"/>
                          <a:ea typeface="+mn-ea"/>
                          <a:cs typeface="+mn-cs"/>
                        </a:rPr>
                        <a:t>つの企業・団体からの報酬が年間</a:t>
                      </a:r>
                      <a:r>
                        <a:rPr kumimoji="1" lang="en-US" altLang="ja-JP" sz="1600" kern="1200" dirty="0" smtClean="0">
                          <a:solidFill>
                            <a:schemeClr val="tx1"/>
                          </a:solidFill>
                          <a:latin typeface="+mn-lt"/>
                          <a:ea typeface="+mn-ea"/>
                          <a:cs typeface="+mn-cs"/>
                        </a:rPr>
                        <a:t>100</a:t>
                      </a:r>
                      <a:r>
                        <a:rPr kumimoji="1" lang="ja-JP" altLang="en-US" sz="1600" kern="1200" dirty="0" smtClean="0">
                          <a:solidFill>
                            <a:schemeClr val="tx1"/>
                          </a:solidFill>
                          <a:latin typeface="+mn-lt"/>
                          <a:ea typeface="+mn-ea"/>
                          <a:cs typeface="+mn-cs"/>
                        </a:rPr>
                        <a:t>万円以上である</a:t>
                      </a:r>
                      <a:endParaRPr kumimoji="1" lang="ja-JP" altLang="en-US" sz="16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643367">
                <a:tc>
                  <a:txBody>
                    <a:bodyPr/>
                    <a:lstStyle/>
                    <a:p>
                      <a:pPr algn="ctr"/>
                      <a:r>
                        <a:rPr kumimoji="1" lang="en-US" altLang="ja-JP" sz="1600" dirty="0" smtClean="0"/>
                        <a:t>②</a:t>
                      </a:r>
                      <a:endParaRPr kumimoji="1" lang="ja-JP" altLang="en-US" sz="16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r>
                        <a:rPr kumimoji="1" lang="ja-JP" altLang="ja-JP" sz="1600" u="none" kern="1200" dirty="0" smtClean="0">
                          <a:solidFill>
                            <a:schemeClr val="tx1"/>
                          </a:solidFill>
                          <a:effectLst/>
                          <a:latin typeface="+mn-lt"/>
                          <a:ea typeface="+mn-ea"/>
                          <a:cs typeface="+mn-cs"/>
                        </a:rPr>
                        <a:t>学会活動に関連したエクイティの所有</a:t>
                      </a:r>
                      <a:r>
                        <a:rPr lang="ja-JP" altLang="ja-JP" sz="1600" u="none" dirty="0" smtClean="0">
                          <a:effectLst/>
                        </a:rPr>
                        <a:t> </a:t>
                      </a:r>
                      <a:endParaRPr kumimoji="1" lang="ja-JP" altLang="en-US" sz="1600" u="none"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r>
                        <a:rPr kumimoji="1" lang="en-US" altLang="ja-JP" sz="1600" kern="1200" dirty="0" smtClean="0">
                          <a:solidFill>
                            <a:schemeClr val="tx1"/>
                          </a:solidFill>
                          <a:latin typeface="+mn-lt"/>
                          <a:ea typeface="+mn-ea"/>
                          <a:cs typeface="+mn-cs"/>
                        </a:rPr>
                        <a:t>1</a:t>
                      </a:r>
                      <a:r>
                        <a:rPr kumimoji="1" lang="ja-JP" altLang="en-US" sz="1600" kern="1200" dirty="0" smtClean="0">
                          <a:solidFill>
                            <a:schemeClr val="tx1"/>
                          </a:solidFill>
                          <a:latin typeface="+mn-lt"/>
                          <a:ea typeface="+mn-ea"/>
                          <a:cs typeface="+mn-cs"/>
                        </a:rPr>
                        <a:t>つの企業の株式の利益が年間</a:t>
                      </a:r>
                      <a:r>
                        <a:rPr kumimoji="1" lang="en-US" altLang="ja-JP" sz="1600" kern="1200" dirty="0" smtClean="0">
                          <a:solidFill>
                            <a:schemeClr val="tx1"/>
                          </a:solidFill>
                          <a:latin typeface="+mn-lt"/>
                          <a:ea typeface="+mn-ea"/>
                          <a:cs typeface="+mn-cs"/>
                        </a:rPr>
                        <a:t>100</a:t>
                      </a:r>
                      <a:r>
                        <a:rPr kumimoji="1" lang="ja-JP" altLang="en-US" sz="1600" kern="1200" dirty="0" smtClean="0">
                          <a:solidFill>
                            <a:schemeClr val="tx1"/>
                          </a:solidFill>
                          <a:latin typeface="+mn-lt"/>
                          <a:ea typeface="+mn-ea"/>
                          <a:cs typeface="+mn-cs"/>
                        </a:rPr>
                        <a:t>万円以上である、あるいは当該全株式の</a:t>
                      </a:r>
                      <a:r>
                        <a:rPr kumimoji="1" lang="en-US" altLang="ja-JP" sz="1600" kern="1200" dirty="0" smtClean="0">
                          <a:solidFill>
                            <a:schemeClr val="tx1"/>
                          </a:solidFill>
                          <a:latin typeface="+mn-lt"/>
                          <a:ea typeface="+mn-ea"/>
                          <a:cs typeface="+mn-cs"/>
                        </a:rPr>
                        <a:t>5</a:t>
                      </a:r>
                      <a:r>
                        <a:rPr kumimoji="1" lang="ja-JP" altLang="en-US" sz="1600" kern="1200" dirty="0" smtClean="0">
                          <a:solidFill>
                            <a:schemeClr val="tx1"/>
                          </a:solidFill>
                          <a:latin typeface="+mn-lt"/>
                          <a:ea typeface="+mn-ea"/>
                          <a:cs typeface="+mn-cs"/>
                        </a:rPr>
                        <a:t>％以上を保有している</a:t>
                      </a:r>
                      <a:endParaRPr kumimoji="1" lang="ja-JP" altLang="en-US" sz="16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643367">
                <a:tc>
                  <a:txBody>
                    <a:bodyPr/>
                    <a:lstStyle/>
                    <a:p>
                      <a:pPr algn="ctr"/>
                      <a:r>
                        <a:rPr kumimoji="1" lang="en-US" altLang="ja-JP" sz="1600" dirty="0" smtClean="0"/>
                        <a:t>③</a:t>
                      </a:r>
                      <a:endParaRPr kumimoji="1" lang="ja-JP" altLang="en-US" sz="16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r>
                        <a:rPr kumimoji="1" lang="ja-JP" altLang="ja-JP" sz="1600" kern="1200" dirty="0" smtClean="0">
                          <a:solidFill>
                            <a:schemeClr val="tx1"/>
                          </a:solidFill>
                          <a:effectLst/>
                          <a:latin typeface="+mn-lt"/>
                          <a:ea typeface="+mn-ea"/>
                          <a:cs typeface="+mn-cs"/>
                        </a:rPr>
                        <a:t>特許権等に基づく収入</a:t>
                      </a:r>
                      <a:r>
                        <a:rPr lang="ja-JP" altLang="ja-JP" sz="1600" dirty="0" smtClean="0">
                          <a:effectLst/>
                        </a:rPr>
                        <a:t> </a:t>
                      </a:r>
                      <a:endParaRPr kumimoji="1" lang="ja-JP" altLang="en-US" sz="16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r>
                        <a:rPr kumimoji="1" lang="ja-JP" altLang="en-US" sz="1600" kern="1200" dirty="0" smtClean="0">
                          <a:solidFill>
                            <a:schemeClr val="tx1"/>
                          </a:solidFill>
                          <a:latin typeface="+mn-lt"/>
                          <a:ea typeface="+mn-ea"/>
                          <a:cs typeface="+mn-cs"/>
                        </a:rPr>
                        <a:t>企業・団体から支払われる特許使用料が</a:t>
                      </a:r>
                      <a:r>
                        <a:rPr kumimoji="1" lang="en-US" altLang="ja-JP" sz="1600" kern="1200" dirty="0" smtClean="0">
                          <a:solidFill>
                            <a:schemeClr val="tx1"/>
                          </a:solidFill>
                          <a:latin typeface="+mn-lt"/>
                          <a:ea typeface="+mn-ea"/>
                          <a:cs typeface="+mn-cs"/>
                        </a:rPr>
                        <a:t>1</a:t>
                      </a:r>
                      <a:r>
                        <a:rPr kumimoji="1" lang="ja-JP" altLang="en-US" sz="1600" kern="1200" dirty="0" smtClean="0">
                          <a:solidFill>
                            <a:schemeClr val="tx1"/>
                          </a:solidFill>
                          <a:latin typeface="+mn-lt"/>
                          <a:ea typeface="+mn-ea"/>
                          <a:cs typeface="+mn-cs"/>
                        </a:rPr>
                        <a:t>件につき年間</a:t>
                      </a:r>
                      <a:r>
                        <a:rPr kumimoji="1" lang="en-US" altLang="ja-JP" sz="1600" kern="1200" dirty="0" smtClean="0">
                          <a:solidFill>
                            <a:schemeClr val="tx1"/>
                          </a:solidFill>
                          <a:latin typeface="+mn-lt"/>
                          <a:ea typeface="+mn-ea"/>
                          <a:cs typeface="+mn-cs"/>
                        </a:rPr>
                        <a:t>100</a:t>
                      </a:r>
                      <a:r>
                        <a:rPr kumimoji="1" lang="ja-JP" altLang="en-US" sz="1600" kern="1200" dirty="0" smtClean="0">
                          <a:solidFill>
                            <a:schemeClr val="tx1"/>
                          </a:solidFill>
                          <a:latin typeface="+mn-lt"/>
                          <a:ea typeface="+mn-ea"/>
                          <a:cs typeface="+mn-cs"/>
                        </a:rPr>
                        <a:t>万円以上である</a:t>
                      </a:r>
                      <a:endParaRPr kumimoji="1" lang="ja-JP" altLang="en-US" sz="16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643367">
                <a:tc>
                  <a:txBody>
                    <a:bodyPr/>
                    <a:lstStyle/>
                    <a:p>
                      <a:pPr algn="ctr"/>
                      <a:r>
                        <a:rPr kumimoji="1" lang="en-US" altLang="ja-JP" sz="1600" dirty="0" smtClean="0"/>
                        <a:t>④</a:t>
                      </a:r>
                      <a:endParaRPr kumimoji="1" lang="ja-JP" altLang="en-US" sz="16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r>
                        <a:rPr kumimoji="1" lang="ja-JP" altLang="ja-JP" sz="1600" kern="1200" dirty="0" smtClean="0">
                          <a:solidFill>
                            <a:schemeClr val="tx1"/>
                          </a:solidFill>
                          <a:effectLst/>
                          <a:latin typeface="+mn-lt"/>
                          <a:ea typeface="+mn-ea"/>
                          <a:cs typeface="+mn-cs"/>
                        </a:rPr>
                        <a:t>主たる給与の資金源</a:t>
                      </a:r>
                      <a:r>
                        <a:rPr lang="ja-JP" altLang="ja-JP" sz="1600" dirty="0" smtClean="0">
                          <a:effectLst/>
                        </a:rPr>
                        <a:t> </a:t>
                      </a:r>
                      <a:endParaRPr kumimoji="1" lang="ja-JP" altLang="en-US" sz="16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1600" kern="1200" dirty="0" smtClean="0">
                          <a:solidFill>
                            <a:schemeClr val="tx1"/>
                          </a:solidFill>
                          <a:latin typeface="+mn-lt"/>
                          <a:ea typeface="+mn-ea"/>
                          <a:cs typeface="+mn-cs"/>
                        </a:rPr>
                        <a:t>企業などからの寄付講座に所属している</a:t>
                      </a:r>
                      <a:endParaRPr kumimoji="1" lang="ja-JP" altLang="en-US" sz="1600" dirty="0" smtClean="0"/>
                    </a:p>
                    <a:p>
                      <a:pPr algn="l"/>
                      <a:r>
                        <a:rPr kumimoji="1" lang="ja-JP" altLang="en-US" sz="1600" dirty="0" smtClean="0"/>
                        <a:t>外部の研究費（企業等からの寄附金、公的資金）による雇用</a:t>
                      </a:r>
                      <a:endParaRPr kumimoji="1" lang="ja-JP" altLang="en-US" sz="16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93071">
                <a:tc>
                  <a:txBody>
                    <a:bodyPr/>
                    <a:lstStyle/>
                    <a:p>
                      <a:pPr algn="ctr"/>
                      <a:r>
                        <a:rPr kumimoji="1" lang="en-US" altLang="ja-JP" sz="1600" dirty="0" smtClean="0"/>
                        <a:t>⑤</a:t>
                      </a:r>
                      <a:endParaRPr kumimoji="1" lang="ja-JP" altLang="en-US" sz="16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r>
                        <a:rPr kumimoji="1" lang="ja-JP" altLang="ja-JP" sz="1600" kern="1200" dirty="0" smtClean="0">
                          <a:solidFill>
                            <a:schemeClr val="tx1"/>
                          </a:solidFill>
                          <a:effectLst/>
                          <a:latin typeface="+mn-lt"/>
                          <a:ea typeface="+mn-ea"/>
                          <a:cs typeface="+mn-cs"/>
                        </a:rPr>
                        <a:t>公的資金以外の金銭的支援の受け入れ状況</a:t>
                      </a:r>
                      <a:r>
                        <a:rPr lang="ja-JP" altLang="ja-JP" sz="1600" dirty="0" smtClean="0">
                          <a:effectLst/>
                        </a:rPr>
                        <a:t> </a:t>
                      </a:r>
                      <a:endParaRPr kumimoji="1" lang="ja-JP" altLang="en-US" sz="16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600" kern="1200" dirty="0" smtClean="0">
                          <a:solidFill>
                            <a:schemeClr val="tx1"/>
                          </a:solidFill>
                          <a:latin typeface="+mn-lt"/>
                          <a:ea typeface="+mn-ea"/>
                          <a:cs typeface="+mn-cs"/>
                        </a:rPr>
                        <a:t>1</a:t>
                      </a:r>
                      <a:r>
                        <a:rPr kumimoji="1" lang="ja-JP" altLang="en-US" sz="1600" kern="1200" dirty="0" smtClean="0">
                          <a:solidFill>
                            <a:schemeClr val="tx1"/>
                          </a:solidFill>
                          <a:latin typeface="+mn-lt"/>
                          <a:ea typeface="+mn-ea"/>
                          <a:cs typeface="+mn-cs"/>
                        </a:rPr>
                        <a:t>つの企業・団体からの研究経費を共有する所属部局（講座、分野あるいは研究室など）に支払われた研究費・助成金・奨学（奨励）寄付などの年間総額が</a:t>
                      </a:r>
                      <a:r>
                        <a:rPr kumimoji="1" lang="en-US" altLang="ja-JP" sz="1600" kern="1200" dirty="0" smtClean="0">
                          <a:solidFill>
                            <a:schemeClr val="tx1"/>
                          </a:solidFill>
                          <a:latin typeface="+mn-lt"/>
                          <a:ea typeface="+mn-ea"/>
                          <a:cs typeface="+mn-cs"/>
                        </a:rPr>
                        <a:t>200</a:t>
                      </a:r>
                      <a:r>
                        <a:rPr kumimoji="1" lang="ja-JP" altLang="en-US" sz="1600" kern="1200" dirty="0" smtClean="0">
                          <a:solidFill>
                            <a:schemeClr val="tx1"/>
                          </a:solidFill>
                          <a:latin typeface="+mn-lt"/>
                          <a:ea typeface="+mn-ea"/>
                          <a:cs typeface="+mn-cs"/>
                        </a:rPr>
                        <a:t>万円以上である</a:t>
                      </a:r>
                      <a:endParaRPr kumimoji="1" lang="ja-JP" altLang="en-US" sz="1600" dirty="0" smtClean="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93071">
                <a:tc>
                  <a:txBody>
                    <a:bodyPr/>
                    <a:lstStyle/>
                    <a:p>
                      <a:pPr algn="ctr"/>
                      <a:r>
                        <a:rPr kumimoji="1" lang="en-US" altLang="ja-JP" sz="1600" dirty="0" smtClean="0"/>
                        <a:t>⑥</a:t>
                      </a:r>
                      <a:endParaRPr kumimoji="1" lang="ja-JP" altLang="en-US" sz="16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r>
                        <a:rPr kumimoji="1" lang="ja-JP" altLang="ja-JP" sz="1600" kern="1200" dirty="0" smtClean="0">
                          <a:solidFill>
                            <a:schemeClr val="tx1"/>
                          </a:solidFill>
                          <a:effectLst/>
                          <a:latin typeface="+mn-lt"/>
                          <a:ea typeface="+mn-ea"/>
                          <a:cs typeface="+mn-cs"/>
                        </a:rPr>
                        <a:t>企業や営利を目的とした団体から支払われた講演料、原稿料等</a:t>
                      </a:r>
                      <a:r>
                        <a:rPr lang="ja-JP" altLang="ja-JP" sz="1600" dirty="0" smtClean="0">
                          <a:effectLst/>
                        </a:rPr>
                        <a:t> </a:t>
                      </a:r>
                      <a:endParaRPr kumimoji="1" lang="ja-JP" altLang="en-US" sz="16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600" kern="1200" dirty="0" smtClean="0">
                          <a:solidFill>
                            <a:schemeClr val="tx1"/>
                          </a:solidFill>
                          <a:latin typeface="+mn-lt"/>
                          <a:ea typeface="+mn-ea"/>
                          <a:cs typeface="+mn-cs"/>
                        </a:rPr>
                        <a:t>1</a:t>
                      </a:r>
                      <a:r>
                        <a:rPr kumimoji="1" lang="ja-JP" altLang="en-US" sz="1600" kern="1200" dirty="0" smtClean="0">
                          <a:solidFill>
                            <a:schemeClr val="tx1"/>
                          </a:solidFill>
                          <a:latin typeface="+mn-lt"/>
                          <a:ea typeface="+mn-ea"/>
                          <a:cs typeface="+mn-cs"/>
                        </a:rPr>
                        <a:t>つの企業・団体からの講演料が年間合計</a:t>
                      </a:r>
                      <a:r>
                        <a:rPr kumimoji="1" lang="en-US" altLang="ja-JP" sz="1600" kern="1200" dirty="0" smtClean="0">
                          <a:solidFill>
                            <a:schemeClr val="tx1"/>
                          </a:solidFill>
                          <a:latin typeface="+mn-lt"/>
                          <a:ea typeface="+mn-ea"/>
                          <a:cs typeface="+mn-cs"/>
                        </a:rPr>
                        <a:t>50</a:t>
                      </a:r>
                      <a:r>
                        <a:rPr kumimoji="1" lang="ja-JP" altLang="en-US" sz="1600" kern="1200" dirty="0" smtClean="0">
                          <a:solidFill>
                            <a:schemeClr val="tx1"/>
                          </a:solidFill>
                          <a:latin typeface="+mn-lt"/>
                          <a:ea typeface="+mn-ea"/>
                          <a:cs typeface="+mn-cs"/>
                        </a:rPr>
                        <a:t>万円以上である</a:t>
                      </a:r>
                      <a:endParaRPr kumimoji="1" lang="ja-JP" altLang="en-US" sz="1600" dirty="0" smtClean="0"/>
                    </a:p>
                    <a:p>
                      <a:pPr algn="l"/>
                      <a:r>
                        <a:rPr kumimoji="1" lang="en-US" altLang="ja-JP" sz="1600" kern="1200" dirty="0" smtClean="0">
                          <a:solidFill>
                            <a:schemeClr val="tx1"/>
                          </a:solidFill>
                          <a:latin typeface="+mn-lt"/>
                          <a:ea typeface="+mn-ea"/>
                          <a:cs typeface="+mn-cs"/>
                        </a:rPr>
                        <a:t>1</a:t>
                      </a:r>
                      <a:r>
                        <a:rPr kumimoji="1" lang="ja-JP" altLang="en-US" sz="1600" kern="1200" dirty="0" smtClean="0">
                          <a:solidFill>
                            <a:schemeClr val="tx1"/>
                          </a:solidFill>
                          <a:latin typeface="+mn-lt"/>
                          <a:ea typeface="+mn-ea"/>
                          <a:cs typeface="+mn-cs"/>
                        </a:rPr>
                        <a:t>つの企業・団体からの原稿料が年間合計</a:t>
                      </a:r>
                      <a:r>
                        <a:rPr kumimoji="1" lang="en-US" altLang="ja-JP" sz="1600" kern="1200" dirty="0" smtClean="0">
                          <a:solidFill>
                            <a:schemeClr val="tx1"/>
                          </a:solidFill>
                          <a:latin typeface="+mn-lt"/>
                          <a:ea typeface="+mn-ea"/>
                          <a:cs typeface="+mn-cs"/>
                        </a:rPr>
                        <a:t>50</a:t>
                      </a:r>
                      <a:r>
                        <a:rPr kumimoji="1" lang="ja-JP" altLang="en-US" sz="1600" kern="1200" dirty="0" smtClean="0">
                          <a:solidFill>
                            <a:schemeClr val="tx1"/>
                          </a:solidFill>
                          <a:latin typeface="+mn-lt"/>
                          <a:ea typeface="+mn-ea"/>
                          <a:cs typeface="+mn-cs"/>
                        </a:rPr>
                        <a:t>万円以上である</a:t>
                      </a:r>
                      <a:endParaRPr kumimoji="1" lang="ja-JP" altLang="en-US" sz="1600" dirty="0" smtClean="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643367">
                <a:tc>
                  <a:txBody>
                    <a:bodyPr/>
                    <a:lstStyle/>
                    <a:p>
                      <a:pPr algn="ctr"/>
                      <a:r>
                        <a:rPr kumimoji="1" lang="en-US" altLang="ja-JP" sz="1600" dirty="0" smtClean="0"/>
                        <a:t>⑦</a:t>
                      </a:r>
                      <a:endParaRPr kumimoji="1" lang="ja-JP" altLang="en-US" sz="16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r>
                        <a:rPr kumimoji="1" lang="ja-JP" altLang="ja-JP" sz="1600" kern="1200" dirty="0" smtClean="0">
                          <a:solidFill>
                            <a:schemeClr val="tx1"/>
                          </a:solidFill>
                          <a:effectLst/>
                          <a:latin typeface="+mn-lt"/>
                          <a:ea typeface="+mn-ea"/>
                          <a:cs typeface="+mn-cs"/>
                        </a:rPr>
                        <a:t>その他</a:t>
                      </a:r>
                      <a:r>
                        <a:rPr lang="ja-JP" altLang="ja-JP" sz="1600" dirty="0" smtClean="0">
                          <a:effectLst/>
                        </a:rPr>
                        <a:t> </a:t>
                      </a:r>
                      <a:endParaRPr kumimoji="1" lang="ja-JP" altLang="en-US" sz="16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ja-JP" altLang="en-US" sz="1600" kern="1200" dirty="0" smtClean="0">
                          <a:solidFill>
                            <a:schemeClr val="tx1"/>
                          </a:solidFill>
                          <a:latin typeface="+mn-lt"/>
                          <a:ea typeface="+mn-ea"/>
                          <a:cs typeface="+mn-cs"/>
                        </a:rPr>
                        <a:t>利益相反状態にある</a:t>
                      </a:r>
                      <a:r>
                        <a:rPr kumimoji="1" lang="en-US" altLang="ja-JP" sz="1600" kern="1200" dirty="0" smtClean="0">
                          <a:solidFill>
                            <a:schemeClr val="tx1"/>
                          </a:solidFill>
                          <a:latin typeface="+mn-lt"/>
                          <a:ea typeface="+mn-ea"/>
                          <a:cs typeface="+mn-cs"/>
                        </a:rPr>
                        <a:t>1</a:t>
                      </a:r>
                      <a:r>
                        <a:rPr kumimoji="1" lang="ja-JP" altLang="en-US" sz="1600" kern="1200" dirty="0" smtClean="0">
                          <a:solidFill>
                            <a:schemeClr val="tx1"/>
                          </a:solidFill>
                          <a:latin typeface="+mn-lt"/>
                          <a:ea typeface="+mn-ea"/>
                          <a:cs typeface="+mn-cs"/>
                        </a:rPr>
                        <a:t>つの企業等からの旅費・贈答品の受領が年間</a:t>
                      </a:r>
                      <a:r>
                        <a:rPr kumimoji="1" lang="en-US" altLang="ja-JP" sz="1600" kern="1200" dirty="0" smtClean="0">
                          <a:solidFill>
                            <a:schemeClr val="tx1"/>
                          </a:solidFill>
                          <a:latin typeface="+mn-lt"/>
                          <a:ea typeface="+mn-ea"/>
                          <a:cs typeface="+mn-cs"/>
                        </a:rPr>
                        <a:t>5</a:t>
                      </a:r>
                      <a:r>
                        <a:rPr kumimoji="1" lang="ja-JP" altLang="en-US" sz="1600" kern="1200" dirty="0" smtClean="0">
                          <a:solidFill>
                            <a:schemeClr val="tx1"/>
                          </a:solidFill>
                          <a:latin typeface="+mn-lt"/>
                          <a:ea typeface="+mn-ea"/>
                          <a:cs typeface="+mn-cs"/>
                        </a:rPr>
                        <a:t>万円以上である</a:t>
                      </a:r>
                      <a:endParaRPr kumimoji="1" lang="ja-JP" altLang="en-US" sz="1600" dirty="0" smtClean="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8" name="テキスト ボックス 7"/>
          <p:cNvSpPr txBox="1"/>
          <p:nvPr/>
        </p:nvSpPr>
        <p:spPr>
          <a:xfrm>
            <a:off x="776408" y="5739229"/>
            <a:ext cx="7910392" cy="923330"/>
          </a:xfrm>
          <a:prstGeom prst="rect">
            <a:avLst/>
          </a:prstGeom>
          <a:noFill/>
        </p:spPr>
        <p:txBody>
          <a:bodyPr wrap="square" rtlCol="0">
            <a:spAutoFit/>
          </a:bodyPr>
          <a:lstStyle/>
          <a:p>
            <a:r>
              <a:rPr kumimoji="1" lang="ja-JP" altLang="en-US" dirty="0" smtClean="0"/>
              <a:t>過去一年間以内（学会発表時から）の利益相反状態を申告する。</a:t>
            </a:r>
            <a:endParaRPr kumimoji="1" lang="en-US" altLang="ja-JP" dirty="0" smtClean="0"/>
          </a:p>
          <a:p>
            <a:r>
              <a:rPr lang="ja-JP" altLang="en-US" dirty="0" smtClean="0"/>
              <a:t>詳しくは下記の日本解剖学会ＨＰをご覧ください。</a:t>
            </a:r>
            <a:r>
              <a:rPr lang="en-US" altLang="ja-JP" dirty="0" smtClean="0">
                <a:hlinkClick r:id="rId3"/>
              </a:rPr>
              <a:t>http</a:t>
            </a:r>
            <a:r>
              <a:rPr lang="en-US" altLang="ja-JP" dirty="0">
                <a:hlinkClick r:id="rId3"/>
              </a:rPr>
              <a:t>://www.anatomy.or.jp/file/pdf/rule/</a:t>
            </a:r>
            <a:r>
              <a:rPr lang="en-US" altLang="ja-JP" dirty="0" smtClean="0">
                <a:hlinkClick r:id="rId3"/>
              </a:rPr>
              <a:t>coi_notice.pdf</a:t>
            </a:r>
            <a:endParaRPr kumimoji="1" lang="ja-JP" altLang="en-US" dirty="0"/>
          </a:p>
        </p:txBody>
      </p:sp>
    </p:spTree>
    <p:extLst>
      <p:ext uri="{BB962C8B-B14F-4D97-AF65-F5344CB8AC3E}">
        <p14:creationId xmlns:p14="http://schemas.microsoft.com/office/powerpoint/2010/main" val="399540563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927</TotalTime>
  <Words>809</Words>
  <Application>Microsoft Macintosh PowerPoint</Application>
  <PresentationFormat>画面に合わせる (4:3)</PresentationFormat>
  <Paragraphs>77</Paragraphs>
  <Slides>4</Slides>
  <Notes>4</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ホワイト</vt:lpstr>
      <vt:lpstr>利益相反開示</vt:lpstr>
      <vt:lpstr>利益相反開示</vt:lpstr>
      <vt:lpstr>利益相反開示</vt:lpstr>
      <vt:lpstr>申告すべき利益相反のリスト</vt:lpstr>
    </vt:vector>
  </TitlesOfParts>
  <Company>Fukushima Med. Univ.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利益相反開示</dc:title>
  <dc:creator> Yaginuma Hiroyuki</dc:creator>
  <cp:lastModifiedBy> Yaginuma Hiroyuki</cp:lastModifiedBy>
  <cp:revision>14</cp:revision>
  <dcterms:created xsi:type="dcterms:W3CDTF">2016-03-06T11:56:59Z</dcterms:created>
  <dcterms:modified xsi:type="dcterms:W3CDTF">2016-03-11T12:10:39Z</dcterms:modified>
</cp:coreProperties>
</file>